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5"/>
  </p:notesMasterIdLst>
  <p:sldIdLst>
    <p:sldId id="277" r:id="rId6"/>
    <p:sldId id="290" r:id="rId7"/>
    <p:sldId id="257" r:id="rId8"/>
    <p:sldId id="289" r:id="rId9"/>
    <p:sldId id="288" r:id="rId10"/>
    <p:sldId id="287" r:id="rId11"/>
    <p:sldId id="279" r:id="rId12"/>
    <p:sldId id="281" r:id="rId13"/>
    <p:sldId id="291" r:id="rId14"/>
    <p:sldId id="280" r:id="rId15"/>
    <p:sldId id="285" r:id="rId16"/>
    <p:sldId id="283" r:id="rId17"/>
    <p:sldId id="292" r:id="rId18"/>
    <p:sldId id="284" r:id="rId19"/>
    <p:sldId id="282" r:id="rId20"/>
    <p:sldId id="294" r:id="rId21"/>
    <p:sldId id="295" r:id="rId22"/>
    <p:sldId id="293" r:id="rId23"/>
    <p:sldId id="259" r:id="rId24"/>
  </p:sldIdLst>
  <p:sldSz cx="9144000" cy="514826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6DBCA1C7-D223-4194-8BC2-271D67AC49A2}">
          <p14:sldIdLst>
            <p14:sldId id="277"/>
            <p14:sldId id="290"/>
            <p14:sldId id="257"/>
            <p14:sldId id="289"/>
            <p14:sldId id="288"/>
            <p14:sldId id="287"/>
            <p14:sldId id="279"/>
            <p14:sldId id="281"/>
            <p14:sldId id="291"/>
            <p14:sldId id="280"/>
            <p14:sldId id="285"/>
            <p14:sldId id="283"/>
            <p14:sldId id="292"/>
            <p14:sldId id="284"/>
            <p14:sldId id="282"/>
            <p14:sldId id="294"/>
            <p14:sldId id="295"/>
            <p14:sldId id="293"/>
          </p14:sldIdLst>
        </p14:section>
        <p14:section name="Naamloze sectie" id="{6A4198E5-F15C-49ED-AB3A-9D3D8E415301}">
          <p14:sldIdLst>
            <p14:sldId id="259"/>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anda Kamphuis" initials="JK" lastIdx="1" clrIdx="0">
    <p:extLst>
      <p:ext uri="{19B8F6BF-5375-455C-9EA6-DF929625EA0E}">
        <p15:presenceInfo xmlns:p15="http://schemas.microsoft.com/office/powerpoint/2012/main" userId="Jolanda Kamphu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323"/>
    <a:srgbClr val="F26321"/>
    <a:srgbClr val="9794C9"/>
    <a:srgbClr val="029E4D"/>
    <a:srgbClr val="00B050"/>
    <a:srgbClr val="B18C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64" autoAdjust="0"/>
  </p:normalViewPr>
  <p:slideViewPr>
    <p:cSldViewPr snapToGrid="0">
      <p:cViewPr varScale="1">
        <p:scale>
          <a:sx n="90" d="100"/>
          <a:sy n="90" d="100"/>
        </p:scale>
        <p:origin x="230" y="72"/>
      </p:cViewPr>
      <p:guideLst>
        <p:guide orient="horz" pos="1622"/>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7C386-E64F-4F25-8D3A-796FA7C54B0D}" type="datetimeFigureOut">
              <a:rPr lang="nl-NL" smtClean="0"/>
              <a:t>10-1-2022</a:t>
            </a:fld>
            <a:endParaRPr lang="nl-NL"/>
          </a:p>
        </p:txBody>
      </p:sp>
      <p:sp>
        <p:nvSpPr>
          <p:cNvPr id="4" name="Tijdelijke aanduiding voor dia-afbeelding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1EB71-D24A-4FC9-97A3-52219FF32FFF}" type="slidenum">
              <a:rPr lang="nl-NL" smtClean="0"/>
              <a:t>‹nr.›</a:t>
            </a:fld>
            <a:endParaRPr lang="nl-NL"/>
          </a:p>
        </p:txBody>
      </p:sp>
    </p:spTree>
    <p:extLst>
      <p:ext uri="{BB962C8B-B14F-4D97-AF65-F5344CB8AC3E}">
        <p14:creationId xmlns:p14="http://schemas.microsoft.com/office/powerpoint/2010/main" val="329287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31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98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29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99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36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885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20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5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058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41EB71-D24A-4FC9-97A3-52219FF32FFF}" type="slidenum">
              <a:rPr lang="nl-NL" smtClean="0"/>
              <a:t>19</a:t>
            </a:fld>
            <a:endParaRPr lang="nl-NL"/>
          </a:p>
        </p:txBody>
      </p:sp>
    </p:spTree>
    <p:extLst>
      <p:ext uri="{BB962C8B-B14F-4D97-AF65-F5344CB8AC3E}">
        <p14:creationId xmlns:p14="http://schemas.microsoft.com/office/powerpoint/2010/main" val="299556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41EB71-D24A-4FC9-97A3-52219FF32FFF}" type="slidenum">
              <a:rPr lang="nl-NL" smtClean="0"/>
              <a:t>3</a:t>
            </a:fld>
            <a:endParaRPr lang="nl-NL"/>
          </a:p>
        </p:txBody>
      </p:sp>
    </p:spTree>
    <p:extLst>
      <p:ext uri="{BB962C8B-B14F-4D97-AF65-F5344CB8AC3E}">
        <p14:creationId xmlns:p14="http://schemas.microsoft.com/office/powerpoint/2010/main" val="165957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Dat zijn 272.000 in Nederland die opgroeien op in een gezin waar thuis weinig geld is.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Met armoede in Nederland bedoelen we dat mensen niet genoeg geld hebben voor een fiets voor school, schoolreisjes, lid worden van een voetbalclub, danslessen of bijvoorbeeld een keertje naar de film.</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86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https://www.youtube.com/watch?v=AglogfUiH6s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815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Door mee te doen komen kinderen met elkaar in contact en leren zo spelenderwijs, in een nieuwe sociale omgeving, andere regels en omgangsvormen. Regels die ze vaak thuis en op school niet meekrijgen. Investeren in meedoen voor kinderen betekent voor hen een grotere kans op een goede toekomst en verkleint de kans op buiten de boot vallen en negatief gedrag. Daarnaast is sporten ook belangrijk om overgewicht tegen te gaan. Actief bezig zijn met sport of cultuur is goed voor het zelfvertrouwen en de concentratie van ieder kind. Een kind dat lekker in zijn vel zit, presteert beter.  </a:t>
            </a:r>
          </a:p>
          <a:p>
            <a:endParaRPr lang="nl-NL" sz="1000" dirty="0"/>
          </a:p>
          <a:p>
            <a:r>
              <a:rPr lang="nl-NL" sz="1000" dirty="0"/>
              <a:t>Het vergoeden van een sport- of cultuurlidmaatschap draagt bij aan de psychosociale ontwikkeling van kinderen en jongeren uit gezinnen met weinig geld, blijkt uit het onderzoek van het </a:t>
            </a:r>
            <a:r>
              <a:rPr lang="nl-NL" sz="1000" dirty="0" err="1"/>
              <a:t>Mulier</a:t>
            </a:r>
            <a:r>
              <a:rPr lang="nl-NL" sz="1000" dirty="0"/>
              <a:t> Instituut. Voor deze kinderen kan sport- of cultuurdeelname als uitlaatklep dienen. Ze kunnen hun emoties kwijt, leren doorzetten en vinden in de sport en cultuur rust en afleiding. Ze komen wekelijks op de vereniging of culturele instelling, waardoor deze plek vertrouwd voelt. Vooral kinderen die thuis in een moeilijke situatie zitten, ervaren de sportvereniging of culturele instelling als een ‘thuis’.</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43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50" b="0" dirty="0"/>
          </a:p>
        </p:txBody>
      </p:sp>
      <p:sp>
        <p:nvSpPr>
          <p:cNvPr id="4" name="Tijdelijke aanduiding voor dianummer 3"/>
          <p:cNvSpPr>
            <a:spLocks noGrp="1"/>
          </p:cNvSpPr>
          <p:nvPr>
            <p:ph type="sldNum" sz="quarter" idx="5"/>
          </p:nvPr>
        </p:nvSpPr>
        <p:spPr/>
        <p:txBody>
          <a:bodyPr/>
          <a:lstStyle/>
          <a:p>
            <a:fld id="{F241EB71-D24A-4FC9-97A3-52219FF32FFF}" type="slidenum">
              <a:rPr lang="nl-NL" smtClean="0"/>
              <a:t>7</a:t>
            </a:fld>
            <a:endParaRPr lang="nl-NL"/>
          </a:p>
        </p:txBody>
      </p:sp>
    </p:spTree>
    <p:extLst>
      <p:ext uri="{BB962C8B-B14F-4D97-AF65-F5344CB8AC3E}">
        <p14:creationId xmlns:p14="http://schemas.microsoft.com/office/powerpoint/2010/main" val="205225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800" dirty="0">
                <a:latin typeface="Arial" panose="020B0604020202020204" pitchFamily="34" charset="0"/>
                <a:cs typeface="Arial" panose="020B0604020202020204" pitchFamily="34" charset="0"/>
              </a:rPr>
              <a:t>Géén intermediair:</a:t>
            </a:r>
          </a:p>
          <a:p>
            <a:pPr lvl="1">
              <a:defRPr/>
            </a:pPr>
            <a:r>
              <a:rPr lang="nl-NL" sz="1600" dirty="0">
                <a:latin typeface="Arial" panose="020B0604020202020204" pitchFamily="34" charset="0"/>
                <a:cs typeface="Arial" panose="020B0604020202020204" pitchFamily="34" charset="0"/>
              </a:rPr>
              <a:t>Ouders/verzorgers</a:t>
            </a:r>
          </a:p>
          <a:p>
            <a:pPr lvl="1">
              <a:defRPr/>
            </a:pPr>
            <a:r>
              <a:rPr lang="nl-NL" sz="1600" dirty="0">
                <a:latin typeface="Arial" panose="020B0604020202020204" pitchFamily="34" charset="0"/>
                <a:cs typeface="Arial" panose="020B0604020202020204" pitchFamily="34" charset="0"/>
              </a:rPr>
              <a:t>Sportvereniging of cultuurinstelling</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54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4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28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9299"/>
            <a:ext cx="7772400" cy="1103540"/>
          </a:xfrm>
        </p:spPr>
        <p:txBody>
          <a:bodyPr/>
          <a:lstStyle/>
          <a:p>
            <a:r>
              <a:rPr lang="nl-NL"/>
              <a:t>Titelstijl van model bewerken</a:t>
            </a:r>
          </a:p>
        </p:txBody>
      </p:sp>
      <p:sp>
        <p:nvSpPr>
          <p:cNvPr id="3" name="Subtitel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10-1-2022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225679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10-1-2022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269716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6169"/>
            <a:ext cx="2057400" cy="439270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06169"/>
            <a:ext cx="6019800" cy="439270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10-1-2022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28629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6199"/>
            <a:ext cx="3886200" cy="735693"/>
          </a:xfrm>
        </p:spPr>
        <p:txBody>
          <a:bodyPr/>
          <a:lstStyle/>
          <a:p>
            <a:r>
              <a:rPr lang="en-US"/>
              <a:t>Click to edit Master title style</a:t>
            </a:r>
          </a:p>
        </p:txBody>
      </p:sp>
      <p:sp>
        <p:nvSpPr>
          <p:cNvPr id="3" name="Subtitle 2"/>
          <p:cNvSpPr>
            <a:spLocks noGrp="1"/>
          </p:cNvSpPr>
          <p:nvPr>
            <p:ph type="subTitle" idx="1"/>
          </p:nvPr>
        </p:nvSpPr>
        <p:spPr>
          <a:xfrm>
            <a:off x="685800" y="1944900"/>
            <a:ext cx="3200400" cy="877111"/>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745655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98920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5491"/>
            <a:ext cx="3886200" cy="68166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4703"/>
            <a:ext cx="3886200" cy="7507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054568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841"/>
            <a:ext cx="2019300" cy="2265077"/>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841"/>
            <a:ext cx="2019300" cy="2265077"/>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450879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8267"/>
            <a:ext cx="2020094" cy="320177"/>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8445"/>
            <a:ext cx="2020094" cy="1977473"/>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8267"/>
            <a:ext cx="2020888" cy="320177"/>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8445"/>
            <a:ext cx="2020888" cy="1977473"/>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4630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95641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391141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651"/>
            <a:ext cx="1504157" cy="581563"/>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651"/>
            <a:ext cx="2555875" cy="292926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8214"/>
            <a:ext cx="1504157" cy="2347704"/>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35016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10-1-2022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361221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2523"/>
            <a:ext cx="2743200" cy="283631"/>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671"/>
            <a:ext cx="2743200" cy="205930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6154"/>
            <a:ext cx="2743200" cy="402804"/>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60092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5994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446"/>
            <a:ext cx="1028700" cy="29284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446"/>
            <a:ext cx="3009900" cy="29284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19834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8236"/>
            <a:ext cx="7772400" cy="1022502"/>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10-1-2022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27510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95004FE-9F77-524E-955C-CF929922CD83}" type="datetimeFigureOut">
              <a:rPr lang="nl-NL" smtClean="0"/>
              <a:t>10-1-2022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214764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95004FE-9F77-524E-955C-CF929922CD83}" type="datetimeFigureOut">
              <a:rPr lang="nl-NL" smtClean="0"/>
              <a:t>10-1-2022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395419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B95004FE-9F77-524E-955C-CF929922CD83}" type="datetimeFigureOut">
              <a:rPr lang="nl-NL" smtClean="0"/>
              <a:t>10-1-2022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190720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95004FE-9F77-524E-955C-CF929922CD83}" type="datetimeFigureOut">
              <a:rPr lang="nl-NL" smtClean="0"/>
              <a:t>10-1-2022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38927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977"/>
            <a:ext cx="3008313" cy="872345"/>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95004FE-9F77-524E-955C-CF929922CD83}" type="datetimeFigureOut">
              <a:rPr lang="nl-NL" smtClean="0"/>
              <a:t>10-1-2022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396188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3784"/>
            <a:ext cx="5486400" cy="425447"/>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95004FE-9F77-524E-955C-CF929922CD83}" type="datetimeFigureOut">
              <a:rPr lang="nl-NL" smtClean="0"/>
              <a:t>10-1-2022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417031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B95004FE-9F77-524E-955C-CF929922CD83}" type="datetimeFigureOut">
              <a:rPr lang="nl-NL" smtClean="0"/>
              <a:t>10-1-2022</a:t>
            </a:fld>
            <a:endParaRPr lang="nl-NL"/>
          </a:p>
        </p:txBody>
      </p:sp>
      <p:sp>
        <p:nvSpPr>
          <p:cNvPr id="5" name="Tijdelijke aanduiding voor voettekst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3F446F3B-23F8-9447-95F9-0A787D20606B}" type="slidenum">
              <a:rPr lang="nl-NL" smtClean="0"/>
              <a:t>‹nr.›</a:t>
            </a:fld>
            <a:endParaRPr lang="nl-NL"/>
          </a:p>
        </p:txBody>
      </p:sp>
    </p:spTree>
    <p:extLst>
      <p:ext uri="{BB962C8B-B14F-4D97-AF65-F5344CB8AC3E}">
        <p14:creationId xmlns:p14="http://schemas.microsoft.com/office/powerpoint/2010/main" val="2111353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446"/>
            <a:ext cx="4114800" cy="5720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841"/>
            <a:ext cx="4114800" cy="22650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81118"/>
            <a:ext cx="1066800" cy="182732"/>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1/10/2022</a:t>
            </a:fld>
            <a:endParaRPr lang="en-US"/>
          </a:p>
        </p:txBody>
      </p:sp>
      <p:sp>
        <p:nvSpPr>
          <p:cNvPr id="5" name="Footer Placeholder 4"/>
          <p:cNvSpPr>
            <a:spLocks noGrp="1"/>
          </p:cNvSpPr>
          <p:nvPr>
            <p:ph type="ftr" sz="quarter" idx="3"/>
          </p:nvPr>
        </p:nvSpPr>
        <p:spPr>
          <a:xfrm>
            <a:off x="1562100" y="3181118"/>
            <a:ext cx="1447800" cy="182732"/>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81118"/>
            <a:ext cx="1066800" cy="182732"/>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3932873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hyperlink" Target="http://www.allekinderendoenmee.n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jeugdfondssportencultuur.nl/utrecht"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hyperlink" Target="http://www.allekinderendoenmee.nl/"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hyperlink" Target="http://www.allekinderendoenmee.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jeugdfondssportencultuur.nl/nieuws/toolkit-intermediairs/" TargetMode="External"/><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allekinderendoenmee.n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llekinderendoenmee.nl/file/download/default/780FBDEA4362995B2D67F5AAC896FC35/Ouderkaart_5f2019%20Digitaal%20invulbare%20versie.pdf" TargetMode="Externa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allekinderendoenmee.n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unnik.nl/zorg-en-ondersteuning/minima-regelingen/declaratiefonds-participatie"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hyperlink" Target="http://www.allekinderendoenmee.n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llekinderendoenmee.nl/"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jeugdfondssportencultuur.nl/utrecht" TargetMode="External"/><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www.allekinderendoenmee.nl/" TargetMode="External"/><Relationship Id="rId5" Type="http://schemas.openxmlformats.org/officeDocument/2006/relationships/hyperlink" Target="https://jeugdfondssportencultuur.nl/fondsen/utrecht/" TargetMode="External"/><Relationship Id="rId4" Type="http://schemas.openxmlformats.org/officeDocument/2006/relationships/hyperlink" Target="mailto:utrecht@jeugdfondssportencultuur.n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glogfUiH6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hyperlink" Target="http://www.allekinderendoenmee.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727" b="2727"/>
          <a:stretch>
            <a:fillRect/>
          </a:stretch>
        </p:blipFill>
        <p:spPr>
          <a:xfrm>
            <a:off x="5600700" y="978898"/>
            <a:ext cx="2576811" cy="3654347"/>
          </a:xfrm>
          <a:prstGeom prst="rect">
            <a:avLst/>
          </a:prstGeom>
        </p:spPr>
      </p:pic>
      <p:pic>
        <p:nvPicPr>
          <p:cNvPr id="3" name="Picture 3"/>
          <p:cNvPicPr>
            <a:picLocks noChangeAspect="1"/>
          </p:cNvPicPr>
          <p:nvPr/>
        </p:nvPicPr>
        <p:blipFill>
          <a:blip r:embed="rId4"/>
          <a:srcRect/>
          <a:stretch>
            <a:fillRect/>
          </a:stretch>
        </p:blipFill>
        <p:spPr>
          <a:xfrm>
            <a:off x="1647826" y="678656"/>
            <a:ext cx="3790950" cy="3790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0" y="-80006"/>
            <a:ext cx="9144000" cy="957676"/>
          </a:xfrm>
          <a:prstGeom prst="rect">
            <a:avLst/>
          </a:prstGeom>
          <a:solidFill>
            <a:srgbClr val="FFC800"/>
          </a:solidFill>
        </p:spPr>
        <p:txBody>
          <a:bodyPr/>
          <a:lstStyle/>
          <a:p>
            <a:endParaRPr lang="nl-NL" dirty="0"/>
          </a:p>
          <a:p>
            <a:r>
              <a:rPr lang="nl-NL" sz="4000" dirty="0"/>
              <a:t>De aanvraag</a:t>
            </a:r>
          </a:p>
        </p:txBody>
      </p:sp>
      <p:sp>
        <p:nvSpPr>
          <p:cNvPr id="6" name="TextBox 6"/>
          <p:cNvSpPr txBox="1"/>
          <p:nvPr/>
        </p:nvSpPr>
        <p:spPr>
          <a:xfrm>
            <a:off x="589538" y="289763"/>
            <a:ext cx="7764301" cy="2283830"/>
          </a:xfrm>
          <a:prstGeom prst="rect">
            <a:avLst/>
          </a:prstGeom>
        </p:spPr>
        <p:txBody>
          <a:bodyPr wrap="square" lIns="0" tIns="0" rIns="0" bIns="0" rtlCol="0" anchor="t">
            <a:spAutoFit/>
          </a:bodyPr>
          <a:lstStyle/>
          <a:p>
            <a:pPr>
              <a:lnSpc>
                <a:spcPts val="5940"/>
              </a:lnSpc>
              <a:spcBef>
                <a:spcPct val="0"/>
              </a:spcBef>
            </a:pPr>
            <a:endParaRPr lang="en-US" sz="6000" dirty="0">
              <a:latin typeface="Druk Wide Medium"/>
            </a:endParaRPr>
          </a:p>
          <a:p>
            <a:pPr>
              <a:lnSpc>
                <a:spcPts val="5940"/>
              </a:lnSpc>
              <a:spcBef>
                <a:spcPct val="0"/>
              </a:spcBef>
            </a:pPr>
            <a:endParaRPr lang="en-US" sz="6000" dirty="0">
              <a:latin typeface="Druk Wide Medium"/>
            </a:endParaRPr>
          </a:p>
          <a:p>
            <a:pPr>
              <a:lnSpc>
                <a:spcPts val="5940"/>
              </a:lnSpc>
              <a:spcBef>
                <a:spcPct val="0"/>
              </a:spcBef>
            </a:pPr>
            <a:endParaRPr lang="en-US" sz="6000" dirty="0">
              <a:solidFill>
                <a:srgbClr val="251D20"/>
              </a:solidFill>
              <a:latin typeface="Druk Wide Medium"/>
            </a:endParaRPr>
          </a:p>
        </p:txBody>
      </p:sp>
      <p:pic>
        <p:nvPicPr>
          <p:cNvPr id="11" name="Afbeelding 10">
            <a:extLst>
              <a:ext uri="{FF2B5EF4-FFF2-40B4-BE49-F238E27FC236}">
                <a16:creationId xmlns:a16="http://schemas.microsoft.com/office/drawing/2014/main" id="{35373D24-999A-40A6-B980-53230757B021}"/>
              </a:ext>
            </a:extLst>
          </p:cNvPr>
          <p:cNvPicPr>
            <a:picLocks noChangeAspect="1"/>
          </p:cNvPicPr>
          <p:nvPr/>
        </p:nvPicPr>
        <p:blipFill>
          <a:blip r:embed="rId3"/>
          <a:stretch>
            <a:fillRect/>
          </a:stretch>
        </p:blipFill>
        <p:spPr>
          <a:xfrm>
            <a:off x="1491656" y="1782009"/>
            <a:ext cx="5060341" cy="2918566"/>
          </a:xfrm>
          <a:prstGeom prst="rect">
            <a:avLst/>
          </a:prstGeom>
        </p:spPr>
      </p:pic>
      <p:sp>
        <p:nvSpPr>
          <p:cNvPr id="12" name="TextBox 4">
            <a:extLst>
              <a:ext uri="{FF2B5EF4-FFF2-40B4-BE49-F238E27FC236}">
                <a16:creationId xmlns:a16="http://schemas.microsoft.com/office/drawing/2014/main" id="{A2F6F296-3F0C-49A6-9C6D-9B62F1DC73CD}"/>
              </a:ext>
            </a:extLst>
          </p:cNvPr>
          <p:cNvSpPr txBox="1"/>
          <p:nvPr/>
        </p:nvSpPr>
        <p:spPr>
          <a:xfrm>
            <a:off x="-15523" y="1247439"/>
            <a:ext cx="7275805"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r>
              <a:rPr lang="nl-NL" sz="1600" dirty="0">
                <a:solidFill>
                  <a:srgbClr val="000000"/>
                </a:solidFill>
                <a:latin typeface="Druk Wide Medium"/>
              </a:rPr>
              <a:t>Een aanvraag kan worden ingediend via: </a:t>
            </a:r>
            <a:r>
              <a:rPr lang="nl-NL" sz="1600" b="1" dirty="0">
                <a:solidFill>
                  <a:srgbClr val="000000"/>
                </a:solidFill>
                <a:latin typeface="Druk Wide Medium"/>
                <a:hlinkClick r:id="rId4"/>
              </a:rPr>
              <a:t>www.allekinderendoenmee.nl</a:t>
            </a:r>
            <a:r>
              <a:rPr lang="nl-NL" sz="1600" b="1" dirty="0">
                <a:solidFill>
                  <a:srgbClr val="000000"/>
                </a:solidFill>
                <a:latin typeface="Druk Wide Medium"/>
              </a:rPr>
              <a:t> </a:t>
            </a: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pic>
        <p:nvPicPr>
          <p:cNvPr id="9" name="Afbeelding 8">
            <a:extLst>
              <a:ext uri="{FF2B5EF4-FFF2-40B4-BE49-F238E27FC236}">
                <a16:creationId xmlns:a16="http://schemas.microsoft.com/office/drawing/2014/main" id="{06383427-7990-4665-849B-2D69615B23DC}"/>
              </a:ext>
            </a:extLst>
          </p:cNvPr>
          <p:cNvPicPr>
            <a:picLocks noChangeAspect="1"/>
          </p:cNvPicPr>
          <p:nvPr/>
        </p:nvPicPr>
        <p:blipFill>
          <a:blip r:embed="rId5"/>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428174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0" y="-54146"/>
            <a:ext cx="9144000" cy="957676"/>
          </a:xfrm>
          <a:prstGeom prst="rect">
            <a:avLst/>
          </a:prstGeom>
          <a:solidFill>
            <a:srgbClr val="FFC800"/>
          </a:solidFill>
        </p:spPr>
        <p:txBody>
          <a:bodyPr/>
          <a:lstStyle/>
          <a:p>
            <a:endParaRPr lang="nl-NL" dirty="0"/>
          </a:p>
          <a:p>
            <a:r>
              <a:rPr lang="nl-NL" sz="4000" dirty="0"/>
              <a:t>Spelregels</a:t>
            </a:r>
          </a:p>
        </p:txBody>
      </p:sp>
      <p:sp>
        <p:nvSpPr>
          <p:cNvPr id="6" name="TextBox 6"/>
          <p:cNvSpPr txBox="1"/>
          <p:nvPr/>
        </p:nvSpPr>
        <p:spPr>
          <a:xfrm>
            <a:off x="589538" y="289763"/>
            <a:ext cx="7764301" cy="2283830"/>
          </a:xfrm>
          <a:prstGeom prst="rect">
            <a:avLst/>
          </a:prstGeom>
        </p:spPr>
        <p:txBody>
          <a:bodyPr wrap="square" lIns="0" tIns="0" rIns="0" bIns="0" rtlCol="0" anchor="t">
            <a:spAutoFit/>
          </a:bodyPr>
          <a:lstStyle/>
          <a:p>
            <a:pPr>
              <a:lnSpc>
                <a:spcPts val="5940"/>
              </a:lnSpc>
              <a:spcBef>
                <a:spcPct val="0"/>
              </a:spcBef>
            </a:pPr>
            <a:endParaRPr lang="en-US" sz="6000" dirty="0">
              <a:latin typeface="Druk Wide Medium"/>
            </a:endParaRPr>
          </a:p>
          <a:p>
            <a:pPr>
              <a:lnSpc>
                <a:spcPts val="5940"/>
              </a:lnSpc>
              <a:spcBef>
                <a:spcPct val="0"/>
              </a:spcBef>
            </a:pPr>
            <a:endParaRPr lang="en-US" sz="6000" dirty="0">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104638"/>
            <a:ext cx="8334789" cy="1105367"/>
          </a:xfrm>
          <a:prstGeom prst="rect">
            <a:avLst/>
          </a:prstGeom>
        </p:spPr>
        <p:txBody>
          <a:bodyPr wrap="square" lIns="0" tIns="0" rIns="0" bIns="0" rtlCol="0" anchor="t">
            <a:spAutoFit/>
          </a:bodyPr>
          <a:lstStyle/>
          <a:p>
            <a:pPr>
              <a:lnSpc>
                <a:spcPts val="2240"/>
              </a:lnSpc>
            </a:pPr>
            <a:endParaRPr lang="nl-NL" sz="2200" dirty="0">
              <a:solidFill>
                <a:srgbClr val="000000"/>
              </a:solidFill>
              <a:latin typeface="Druk Wide Medium"/>
            </a:endParaRPr>
          </a:p>
          <a:p>
            <a:pPr>
              <a:lnSpc>
                <a:spcPts val="2240"/>
              </a:lnSpc>
            </a:pPr>
            <a:r>
              <a:rPr lang="nl-NL" sz="2200" dirty="0">
                <a:solidFill>
                  <a:srgbClr val="000000"/>
                </a:solidFill>
                <a:latin typeface="Druk Wide Medium"/>
              </a:rPr>
              <a:t>	Spelregels per gemeente   </a:t>
            </a:r>
            <a:r>
              <a:rPr lang="nl-NL" sz="2000" dirty="0">
                <a:solidFill>
                  <a:srgbClr val="000000"/>
                </a:solidFill>
                <a:latin typeface="Druk Wide Medium"/>
                <a:hlinkClick r:id="rId3"/>
              </a:rPr>
              <a:t>www.jeugdfondssportencultuur.nl/utrecht</a:t>
            </a:r>
            <a:endParaRPr lang="nl-NL" sz="2000" dirty="0">
              <a:solidFill>
                <a:srgbClr val="000000"/>
              </a:solidFill>
              <a:latin typeface="Druk Wide Medium"/>
            </a:endParaRPr>
          </a:p>
          <a:p>
            <a:pPr marL="685800" lvl="1" indent="-228600">
              <a:lnSpc>
                <a:spcPts val="2240"/>
              </a:lnSpc>
              <a:buFont typeface="Arial" panose="020B0604020202020204" pitchFamily="34" charset="0"/>
              <a:buChar char="•"/>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pic>
        <p:nvPicPr>
          <p:cNvPr id="7" name="Afbeelding 6">
            <a:extLst>
              <a:ext uri="{FF2B5EF4-FFF2-40B4-BE49-F238E27FC236}">
                <a16:creationId xmlns:a16="http://schemas.microsoft.com/office/drawing/2014/main" id="{B9C549AF-D5AB-46A1-9208-1BF849F1B52C}"/>
              </a:ext>
            </a:extLst>
          </p:cNvPr>
          <p:cNvPicPr>
            <a:picLocks noChangeAspect="1"/>
          </p:cNvPicPr>
          <p:nvPr/>
        </p:nvPicPr>
        <p:blipFill rotWithShape="1">
          <a:blip r:embed="rId4"/>
          <a:srcRect l="2916" t="39253" r="36433" b="18148"/>
          <a:stretch/>
        </p:blipFill>
        <p:spPr>
          <a:xfrm>
            <a:off x="419100" y="2115426"/>
            <a:ext cx="6819900" cy="2694469"/>
          </a:xfrm>
          <a:prstGeom prst="rect">
            <a:avLst/>
          </a:prstGeom>
        </p:spPr>
      </p:pic>
      <p:sp>
        <p:nvSpPr>
          <p:cNvPr id="10" name="TextBox 4">
            <a:extLst>
              <a:ext uri="{FF2B5EF4-FFF2-40B4-BE49-F238E27FC236}">
                <a16:creationId xmlns:a16="http://schemas.microsoft.com/office/drawing/2014/main" id="{380E903D-0251-4463-86F1-72D500AC26E5}"/>
              </a:ext>
            </a:extLst>
          </p:cNvPr>
          <p:cNvSpPr txBox="1"/>
          <p:nvPr/>
        </p:nvSpPr>
        <p:spPr>
          <a:xfrm>
            <a:off x="5690980" y="443439"/>
            <a:ext cx="3096039" cy="258982"/>
          </a:xfrm>
          <a:prstGeom prst="rect">
            <a:avLst/>
          </a:prstGeom>
        </p:spPr>
        <p:txBody>
          <a:bodyPr wrap="square" lIns="0" tIns="0" rIns="0" bIns="0" rtlCol="0" anchor="t">
            <a:spAutoFit/>
          </a:bodyPr>
          <a:lstStyle/>
          <a:p>
            <a:pPr>
              <a:lnSpc>
                <a:spcPts val="2240"/>
              </a:lnSpc>
            </a:pPr>
            <a:r>
              <a:rPr lang="nl-NL" sz="1400" dirty="0">
                <a:solidFill>
                  <a:srgbClr val="000000"/>
                </a:solidFill>
                <a:latin typeface="Druk Wide Medium"/>
                <a:hlinkClick r:id="rId5"/>
              </a:rPr>
              <a:t>www.allekinderendoenmee.nl</a:t>
            </a:r>
            <a:r>
              <a:rPr lang="nl-NL" sz="1400" dirty="0">
                <a:solidFill>
                  <a:srgbClr val="000000"/>
                </a:solidFill>
                <a:latin typeface="Druk Wide Medium"/>
              </a:rPr>
              <a:t> </a:t>
            </a:r>
          </a:p>
        </p:txBody>
      </p:sp>
      <p:pic>
        <p:nvPicPr>
          <p:cNvPr id="12" name="Afbeelding 11">
            <a:extLst>
              <a:ext uri="{FF2B5EF4-FFF2-40B4-BE49-F238E27FC236}">
                <a16:creationId xmlns:a16="http://schemas.microsoft.com/office/drawing/2014/main" id="{AF9339B7-302C-46E6-B692-C850C0E412E1}"/>
              </a:ext>
            </a:extLst>
          </p:cNvPr>
          <p:cNvPicPr>
            <a:picLocks noChangeAspect="1"/>
          </p:cNvPicPr>
          <p:nvPr/>
        </p:nvPicPr>
        <p:blipFill>
          <a:blip r:embed="rId6"/>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391035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0" y="-80006"/>
            <a:ext cx="9144000" cy="1020720"/>
          </a:xfrm>
          <a:prstGeom prst="rect">
            <a:avLst/>
          </a:prstGeom>
          <a:solidFill>
            <a:srgbClr val="FFC800"/>
          </a:solidFill>
        </p:spPr>
        <p:txBody>
          <a:bodyPr/>
          <a:lstStyle/>
          <a:p>
            <a:endParaRPr lang="nl-NL" dirty="0"/>
          </a:p>
          <a:p>
            <a:r>
              <a:rPr lang="nl-NL" sz="4000" dirty="0"/>
              <a:t>Spelregels</a:t>
            </a:r>
          </a:p>
        </p:txBody>
      </p:sp>
      <p:sp>
        <p:nvSpPr>
          <p:cNvPr id="6" name="TextBox 6"/>
          <p:cNvSpPr txBox="1"/>
          <p:nvPr/>
        </p:nvSpPr>
        <p:spPr>
          <a:xfrm>
            <a:off x="589538" y="289763"/>
            <a:ext cx="7764301" cy="2283830"/>
          </a:xfrm>
          <a:prstGeom prst="rect">
            <a:avLst/>
          </a:prstGeom>
        </p:spPr>
        <p:txBody>
          <a:bodyPr wrap="square" lIns="0" tIns="0" rIns="0" bIns="0" rtlCol="0" anchor="t">
            <a:spAutoFit/>
          </a:bodyPr>
          <a:lstStyle/>
          <a:p>
            <a:pPr>
              <a:lnSpc>
                <a:spcPts val="5940"/>
              </a:lnSpc>
              <a:spcBef>
                <a:spcPct val="0"/>
              </a:spcBef>
            </a:pPr>
            <a:endParaRPr lang="en-US" sz="6000" dirty="0">
              <a:latin typeface="Druk Wide Medium"/>
            </a:endParaRPr>
          </a:p>
          <a:p>
            <a:pPr>
              <a:lnSpc>
                <a:spcPts val="5940"/>
              </a:lnSpc>
              <a:spcBef>
                <a:spcPct val="0"/>
              </a:spcBef>
            </a:pPr>
            <a:endParaRPr lang="en-US" sz="6000" dirty="0">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416311" y="1074545"/>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099" y="1010515"/>
            <a:ext cx="7334715" cy="3477875"/>
          </a:xfrm>
          <a:prstGeom prst="rect">
            <a:avLst/>
          </a:prstGeom>
          <a:noFill/>
        </p:spPr>
        <p:txBody>
          <a:bodyPr wrap="square">
            <a:spAutoFit/>
          </a:bodyPr>
          <a:lstStyle/>
          <a:p>
            <a:pPr marL="285750" indent="-285750">
              <a:buFont typeface="Arial" panose="020B0604020202020204" pitchFamily="34" charset="0"/>
              <a:buChar char="•"/>
              <a:defRPr/>
            </a:pPr>
            <a:endParaRPr lang="nl-NL" sz="1600" b="1" dirty="0">
              <a:latin typeface="Druk Wide Medium"/>
              <a:cs typeface="Arial" panose="020B0604020202020204" pitchFamily="34" charset="0"/>
            </a:endParaRPr>
          </a:p>
          <a:p>
            <a:pPr marL="285750" indent="-285750">
              <a:buFont typeface="Arial" panose="020B0604020202020204" pitchFamily="34" charset="0"/>
              <a:buChar char="•"/>
              <a:defRPr/>
            </a:pPr>
            <a:r>
              <a:rPr lang="nl-NL" sz="1600" b="1" dirty="0">
                <a:latin typeface="Druk Wide Medium"/>
                <a:cs typeface="Arial" panose="020B0604020202020204" pitchFamily="34" charset="0"/>
              </a:rPr>
              <a:t>De intermediair </a:t>
            </a:r>
            <a:r>
              <a:rPr lang="nl-NL" sz="1600" dirty="0">
                <a:latin typeface="Druk Wide Medium"/>
                <a:cs typeface="Arial" panose="020B0604020202020204" pitchFamily="34" charset="0"/>
              </a:rPr>
              <a:t>is de contactpersoon tussen het kind/ouder(s) en het Jeugdfonds Sport &amp; Cultuur.</a:t>
            </a:r>
          </a:p>
          <a:p>
            <a:pPr lvl="1">
              <a:defRPr/>
            </a:pPr>
            <a:r>
              <a:rPr lang="nl-NL" sz="1200" dirty="0">
                <a:latin typeface="Druk Wide Medium"/>
                <a:cs typeface="Arial" panose="020B0604020202020204" pitchFamily="34" charset="0"/>
              </a:rPr>
              <a:t>Geen inkomenstoets</a:t>
            </a:r>
          </a:p>
          <a:p>
            <a:pPr lvl="1">
              <a:defRPr/>
            </a:pPr>
            <a:r>
              <a:rPr lang="nl-NL" sz="1200" dirty="0">
                <a:latin typeface="Druk Wide Medium"/>
                <a:cs typeface="Arial" panose="020B0604020202020204" pitchFamily="34" charset="0"/>
              </a:rPr>
              <a:t>Oordeel professionele intermediair is leidend</a:t>
            </a:r>
          </a:p>
          <a:p>
            <a:pPr lvl="1">
              <a:defRPr/>
            </a:pPr>
            <a:r>
              <a:rPr lang="nl-NL" sz="1200" dirty="0">
                <a:latin typeface="Druk Wide Medium"/>
                <a:cs typeface="Arial" panose="020B0604020202020204" pitchFamily="34" charset="0"/>
              </a:rPr>
              <a:t>Intermediairs vormen netwerk aan ogen en oren in de samenleving</a:t>
            </a:r>
          </a:p>
          <a:p>
            <a:pPr lvl="1">
              <a:defRPr/>
            </a:pPr>
            <a:endParaRPr lang="nl-NL" sz="1200" dirty="0">
              <a:latin typeface="Druk Wide Medium"/>
              <a:cs typeface="Arial" panose="020B0604020202020204" pitchFamily="34" charset="0"/>
            </a:endParaRPr>
          </a:p>
          <a:p>
            <a:pPr marL="171450" indent="-171450">
              <a:buFont typeface="Arial" panose="020B0604020202020204" pitchFamily="34" charset="0"/>
              <a:buChar char="•"/>
              <a:defRPr/>
            </a:pPr>
            <a:r>
              <a:rPr lang="nl-NL" sz="1600" dirty="0">
                <a:latin typeface="Druk Wide Medium"/>
                <a:cs typeface="Arial" panose="020B0604020202020204" pitchFamily="34" charset="0"/>
              </a:rPr>
              <a:t>De maximale vergoeding per kind per jaar voor </a:t>
            </a:r>
            <a:r>
              <a:rPr lang="nl-NL" sz="1600" b="1" dirty="0">
                <a:latin typeface="Druk Wide Medium"/>
                <a:cs typeface="Arial" panose="020B0604020202020204" pitchFamily="34" charset="0"/>
              </a:rPr>
              <a:t>contributie/lesgeld </a:t>
            </a:r>
            <a:r>
              <a:rPr lang="nl-NL" sz="1600" dirty="0">
                <a:latin typeface="Druk Wide Medium"/>
                <a:cs typeface="Arial" panose="020B0604020202020204" pitchFamily="34" charset="0"/>
              </a:rPr>
              <a:t>en eventuele </a:t>
            </a:r>
            <a:r>
              <a:rPr lang="nl-NL" sz="1600" b="1" dirty="0">
                <a:latin typeface="Druk Wide Medium"/>
                <a:cs typeface="Arial" panose="020B0604020202020204" pitchFamily="34" charset="0"/>
              </a:rPr>
              <a:t>attributen</a:t>
            </a:r>
            <a:r>
              <a:rPr lang="nl-NL" sz="1600" dirty="0">
                <a:latin typeface="Druk Wide Medium"/>
                <a:cs typeface="Arial" panose="020B0604020202020204" pitchFamily="34" charset="0"/>
              </a:rPr>
              <a:t> verschilt per gemeente. </a:t>
            </a:r>
            <a:r>
              <a:rPr lang="nl-NL" sz="1600" dirty="0">
                <a:latin typeface="Druk Wide Medium"/>
                <a:cs typeface="Arial" panose="020B0604020202020204" pitchFamily="34" charset="0"/>
                <a:sym typeface="Wingdings" panose="05000000000000000000" pitchFamily="2" charset="2"/>
              </a:rPr>
              <a:t> </a:t>
            </a:r>
            <a:r>
              <a:rPr lang="nl-NL" sz="1600" u="sng" dirty="0">
                <a:latin typeface="Druk Wide Medium"/>
                <a:cs typeface="Arial" panose="020B0604020202020204" pitchFamily="34" charset="0"/>
                <a:sym typeface="Wingdings" panose="05000000000000000000" pitchFamily="2" charset="2"/>
              </a:rPr>
              <a:t>zie spelregels website</a:t>
            </a:r>
          </a:p>
          <a:p>
            <a:pPr marL="171450" indent="-171450">
              <a:buFont typeface="Arial" panose="020B0604020202020204" pitchFamily="34" charset="0"/>
              <a:buChar char="•"/>
              <a:defRPr/>
            </a:pPr>
            <a:endParaRPr lang="nl-NL" sz="1600" dirty="0">
              <a:latin typeface="Druk Wide Medium"/>
              <a:cs typeface="Arial" panose="020B0604020202020204" pitchFamily="34" charset="0"/>
            </a:endParaRPr>
          </a:p>
          <a:p>
            <a:pPr marL="171450" indent="-171450">
              <a:buFont typeface="Arial" panose="020B0604020202020204" pitchFamily="34" charset="0"/>
              <a:buChar char="•"/>
              <a:defRPr/>
            </a:pPr>
            <a:r>
              <a:rPr lang="nl-NL" sz="1600" dirty="0">
                <a:latin typeface="Druk Wide Medium"/>
                <a:cs typeface="Arial" panose="020B0604020202020204" pitchFamily="34" charset="0"/>
              </a:rPr>
              <a:t>In verschillende gemeenten hebben we aparte afspraken over </a:t>
            </a:r>
            <a:r>
              <a:rPr lang="nl-NL" sz="1600" b="1" dirty="0">
                <a:latin typeface="Druk Wide Medium"/>
                <a:cs typeface="Arial" panose="020B0604020202020204" pitchFamily="34" charset="0"/>
              </a:rPr>
              <a:t>zwemles </a:t>
            </a:r>
            <a:r>
              <a:rPr lang="nl-NL" sz="1600" dirty="0">
                <a:latin typeface="Druk Wide Medium"/>
                <a:cs typeface="Arial" panose="020B0604020202020204" pitchFamily="34" charset="0"/>
              </a:rPr>
              <a:t>voor diploma A en/of B met vaak diplomagarantie. </a:t>
            </a:r>
            <a:r>
              <a:rPr lang="nl-NL" sz="1600" dirty="0">
                <a:latin typeface="Druk Wide Medium"/>
                <a:cs typeface="Arial" panose="020B0604020202020204" pitchFamily="34" charset="0"/>
                <a:sym typeface="Wingdings" panose="05000000000000000000" pitchFamily="2" charset="2"/>
              </a:rPr>
              <a:t> </a:t>
            </a:r>
            <a:r>
              <a:rPr lang="nl-NL" sz="1600" u="sng" dirty="0">
                <a:latin typeface="Druk Wide Medium"/>
                <a:cs typeface="Arial" panose="020B0604020202020204" pitchFamily="34" charset="0"/>
                <a:sym typeface="Wingdings" panose="05000000000000000000" pitchFamily="2" charset="2"/>
              </a:rPr>
              <a:t>zie spelregels website</a:t>
            </a:r>
            <a:endParaRPr lang="nl-NL" sz="1600" dirty="0">
              <a:latin typeface="Druk Wide Medium"/>
              <a:cs typeface="Arial" panose="020B0604020202020204" pitchFamily="34" charset="0"/>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sym typeface="Wingdings" panose="05000000000000000000" pitchFamily="2" charset="2"/>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12" name="Afbeelding 11" descr="Afbeelding met persoon, person, nacht, staand&#10;&#10;Automatisch gegenereerde beschrijving">
            <a:extLst>
              <a:ext uri="{FF2B5EF4-FFF2-40B4-BE49-F238E27FC236}">
                <a16:creationId xmlns:a16="http://schemas.microsoft.com/office/drawing/2014/main" id="{C204A8B8-3794-4DCF-A2D2-4516DFC062CD}"/>
              </a:ext>
            </a:extLst>
          </p:cNvPr>
          <p:cNvPicPr>
            <a:picLocks noChangeAspect="1"/>
          </p:cNvPicPr>
          <p:nvPr/>
        </p:nvPicPr>
        <p:blipFill>
          <a:blip r:embed="rId3"/>
          <a:stretch>
            <a:fillRect/>
          </a:stretch>
        </p:blipFill>
        <p:spPr>
          <a:xfrm>
            <a:off x="3379391" y="2812126"/>
            <a:ext cx="3712786" cy="2462997"/>
          </a:xfrm>
          <a:prstGeom prst="rect">
            <a:avLst/>
          </a:prstGeom>
        </p:spPr>
      </p:pic>
      <p:sp>
        <p:nvSpPr>
          <p:cNvPr id="15" name="Tekstvak 14">
            <a:extLst>
              <a:ext uri="{FF2B5EF4-FFF2-40B4-BE49-F238E27FC236}">
                <a16:creationId xmlns:a16="http://schemas.microsoft.com/office/drawing/2014/main" id="{441F961D-E0A4-4E3B-9399-1E02CEE1B352}"/>
              </a:ext>
            </a:extLst>
          </p:cNvPr>
          <p:cNvSpPr txBox="1"/>
          <p:nvPr/>
        </p:nvSpPr>
        <p:spPr>
          <a:xfrm>
            <a:off x="5408342" y="407139"/>
            <a:ext cx="4572000" cy="364843"/>
          </a:xfrm>
          <a:prstGeom prst="rect">
            <a:avLst/>
          </a:prstGeom>
          <a:noFill/>
        </p:spPr>
        <p:txBody>
          <a:bodyPr wrap="square">
            <a:spAutoFit/>
          </a:bodyPr>
          <a:lstStyle/>
          <a:p>
            <a:pPr>
              <a:lnSpc>
                <a:spcPts val="2240"/>
              </a:lnSpc>
            </a:pPr>
            <a:r>
              <a:rPr lang="nl-NL" sz="1400" dirty="0">
                <a:solidFill>
                  <a:srgbClr val="000000"/>
                </a:solidFill>
                <a:latin typeface="Druk Wide Medium"/>
                <a:hlinkClick r:id="rId4"/>
              </a:rPr>
              <a:t>www.allekinderendoenmee.nl</a:t>
            </a:r>
            <a:r>
              <a:rPr lang="nl-NL" sz="1400" dirty="0">
                <a:solidFill>
                  <a:srgbClr val="000000"/>
                </a:solidFill>
                <a:latin typeface="Druk Wide Medium"/>
              </a:rPr>
              <a:t> </a:t>
            </a:r>
          </a:p>
        </p:txBody>
      </p:sp>
      <p:pic>
        <p:nvPicPr>
          <p:cNvPr id="16" name="Afbeelding 15">
            <a:extLst>
              <a:ext uri="{FF2B5EF4-FFF2-40B4-BE49-F238E27FC236}">
                <a16:creationId xmlns:a16="http://schemas.microsoft.com/office/drawing/2014/main" id="{FAC82221-4B50-4598-A5A6-7C41FE32C6C7}"/>
              </a:ext>
            </a:extLst>
          </p:cNvPr>
          <p:cNvPicPr>
            <a:picLocks noChangeAspect="1"/>
          </p:cNvPicPr>
          <p:nvPr/>
        </p:nvPicPr>
        <p:blipFill>
          <a:blip r:embed="rId5"/>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93295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0" y="-80006"/>
            <a:ext cx="9144000" cy="957676"/>
          </a:xfrm>
          <a:prstGeom prst="rect">
            <a:avLst/>
          </a:prstGeom>
          <a:solidFill>
            <a:srgbClr val="FFC800"/>
          </a:solidFill>
        </p:spPr>
        <p:txBody>
          <a:bodyPr/>
          <a:lstStyle/>
          <a:p>
            <a:endParaRPr lang="nl-NL" dirty="0"/>
          </a:p>
          <a:p>
            <a:r>
              <a:rPr lang="nl-NL" sz="4000" dirty="0"/>
              <a:t>Handig om te weten!</a:t>
            </a:r>
          </a:p>
        </p:txBody>
      </p:sp>
      <p:sp>
        <p:nvSpPr>
          <p:cNvPr id="6" name="TextBox 6"/>
          <p:cNvSpPr txBox="1"/>
          <p:nvPr/>
        </p:nvSpPr>
        <p:spPr>
          <a:xfrm>
            <a:off x="589538" y="289763"/>
            <a:ext cx="7764301" cy="2283830"/>
          </a:xfrm>
          <a:prstGeom prst="rect">
            <a:avLst/>
          </a:prstGeom>
        </p:spPr>
        <p:txBody>
          <a:bodyPr wrap="square" lIns="0" tIns="0" rIns="0" bIns="0" rtlCol="0" anchor="t">
            <a:spAutoFit/>
          </a:bodyPr>
          <a:lstStyle/>
          <a:p>
            <a:pPr>
              <a:lnSpc>
                <a:spcPts val="5940"/>
              </a:lnSpc>
              <a:spcBef>
                <a:spcPct val="0"/>
              </a:spcBef>
            </a:pPr>
            <a:endParaRPr lang="en-US" sz="6000" dirty="0">
              <a:latin typeface="Druk Wide Medium"/>
            </a:endParaRPr>
          </a:p>
          <a:p>
            <a:pPr>
              <a:lnSpc>
                <a:spcPts val="5940"/>
              </a:lnSpc>
              <a:spcBef>
                <a:spcPct val="0"/>
              </a:spcBef>
            </a:pPr>
            <a:endParaRPr lang="en-US" sz="6000" dirty="0">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104638"/>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099" y="1010515"/>
            <a:ext cx="7764301" cy="3524042"/>
          </a:xfrm>
          <a:prstGeom prst="rect">
            <a:avLst/>
          </a:prstGeom>
          <a:noFill/>
        </p:spPr>
        <p:txBody>
          <a:bodyPr wrap="square">
            <a:spAutoFit/>
          </a:bodyPr>
          <a:lstStyle/>
          <a:p>
            <a:pPr marL="285750" indent="-285750">
              <a:buFont typeface="Arial" panose="020B0604020202020204" pitchFamily="34" charset="0"/>
              <a:buChar char="•"/>
              <a:defRPr/>
            </a:pPr>
            <a:r>
              <a:rPr lang="nl-NL" sz="1600" b="1" dirty="0">
                <a:latin typeface="Druk Wide Medium"/>
                <a:cs typeface="Arial" panose="020B0604020202020204" pitchFamily="34" charset="0"/>
              </a:rPr>
              <a:t>Goedkeuringsperiode? </a:t>
            </a:r>
            <a:r>
              <a:rPr lang="nl-NL" sz="1600" dirty="0">
                <a:latin typeface="Druk Wide Medium"/>
                <a:cs typeface="Arial" panose="020B0604020202020204" pitchFamily="34" charset="0"/>
              </a:rPr>
              <a:t>- </a:t>
            </a:r>
            <a:r>
              <a:rPr lang="nl-NL" sz="1500" dirty="0">
                <a:latin typeface="Druk Wide Medium"/>
                <a:cs typeface="Arial" panose="020B0604020202020204" pitchFamily="34" charset="0"/>
              </a:rPr>
              <a:t>Het streven is om binnen </a:t>
            </a:r>
            <a:r>
              <a:rPr lang="nl-NL" sz="1500" u="sng" dirty="0">
                <a:latin typeface="Druk Wide Medium"/>
                <a:cs typeface="Arial" panose="020B0604020202020204" pitchFamily="34" charset="0"/>
              </a:rPr>
              <a:t>3 weken</a:t>
            </a:r>
            <a:r>
              <a:rPr lang="nl-NL" sz="1500" dirty="0">
                <a:latin typeface="Druk Wide Medium"/>
                <a:cs typeface="Arial" panose="020B0604020202020204" pitchFamily="34" charset="0"/>
              </a:rPr>
              <a:t> de aanvraag te beoordelen.</a:t>
            </a:r>
          </a:p>
          <a:p>
            <a:pPr marL="742950" lvl="1" indent="-285750">
              <a:buFont typeface="Arial" panose="020B0604020202020204" pitchFamily="34" charset="0"/>
              <a:buChar char="•"/>
              <a:defRPr/>
            </a:pPr>
            <a:endParaRPr lang="nl-NL" sz="1400" b="1" dirty="0">
              <a:latin typeface="Druk Wide Medium"/>
              <a:cs typeface="Arial" panose="020B0604020202020204" pitchFamily="34" charset="0"/>
            </a:endParaRPr>
          </a:p>
          <a:p>
            <a:pPr marL="285750" indent="-285750">
              <a:buFont typeface="Arial" panose="020B0604020202020204" pitchFamily="34" charset="0"/>
              <a:buChar char="•"/>
              <a:defRPr/>
            </a:pPr>
            <a:r>
              <a:rPr lang="nl-NL" sz="1600" b="1" dirty="0">
                <a:latin typeface="Druk Wide Medium"/>
                <a:cs typeface="Arial" panose="020B0604020202020204" pitchFamily="34" charset="0"/>
              </a:rPr>
              <a:t>Betaling? </a:t>
            </a:r>
            <a:r>
              <a:rPr lang="nl-NL" sz="1600" dirty="0">
                <a:latin typeface="Druk Wide Medium"/>
                <a:cs typeface="Arial" panose="020B0604020202020204" pitchFamily="34" charset="0"/>
              </a:rPr>
              <a:t>- </a:t>
            </a:r>
            <a:r>
              <a:rPr lang="nl-NL" sz="1500" dirty="0">
                <a:latin typeface="Druk Wide Medium"/>
                <a:cs typeface="Arial" panose="020B0604020202020204" pitchFamily="34" charset="0"/>
              </a:rPr>
              <a:t>Het Jeugdfonds betaalt rechtstreeks aan de sport- of cultuuraanbieder of winkel.</a:t>
            </a:r>
          </a:p>
          <a:p>
            <a:pPr marL="742950" lvl="1" indent="-285750">
              <a:buFont typeface="Arial" panose="020B0604020202020204" pitchFamily="34" charset="0"/>
              <a:buChar char="•"/>
              <a:defRPr/>
            </a:pPr>
            <a:r>
              <a:rPr lang="nl-NL" sz="1200" dirty="0">
                <a:latin typeface="Druk Wide Medium"/>
                <a:cs typeface="Arial" panose="020B0604020202020204" pitchFamily="34" charset="0"/>
              </a:rPr>
              <a:t>Voor het aanschaffen van attributen werken we met vouchers.</a:t>
            </a:r>
          </a:p>
          <a:p>
            <a:pPr marL="285750" indent="-285750">
              <a:buFont typeface="Arial" panose="020B0604020202020204" pitchFamily="34" charset="0"/>
              <a:buChar char="•"/>
              <a:defRPr/>
            </a:pPr>
            <a:endParaRPr lang="nl-NL"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nl-NL" sz="1600" b="1" dirty="0">
                <a:latin typeface="Druk Wide Medium"/>
                <a:cs typeface="Arial" panose="020B0604020202020204" pitchFamily="34" charset="0"/>
              </a:rPr>
              <a:t>Communicatie? </a:t>
            </a:r>
            <a:r>
              <a:rPr lang="nl-NL" sz="1600" dirty="0">
                <a:latin typeface="Druk Wide Medium"/>
                <a:cs typeface="Arial" panose="020B0604020202020204" pitchFamily="34" charset="0"/>
              </a:rPr>
              <a:t>- </a:t>
            </a:r>
            <a:r>
              <a:rPr lang="nl-NL" sz="1500" dirty="0">
                <a:latin typeface="Druk Wide Medium"/>
                <a:cs typeface="Arial" panose="020B0604020202020204" pitchFamily="34" charset="0"/>
              </a:rPr>
              <a:t>Contact over de beoordeling of vragen worden behandeld door de lokale </a:t>
            </a:r>
            <a:r>
              <a:rPr lang="nl-NL" sz="1500" dirty="0" err="1">
                <a:latin typeface="Druk Wide Medium"/>
                <a:cs typeface="Arial" panose="020B0604020202020204" pitchFamily="34" charset="0"/>
              </a:rPr>
              <a:t>back-office</a:t>
            </a:r>
            <a:r>
              <a:rPr lang="nl-NL" sz="1500" dirty="0">
                <a:latin typeface="Druk Wide Medium"/>
                <a:cs typeface="Arial" panose="020B0604020202020204" pitchFamily="34" charset="0"/>
              </a:rPr>
              <a:t> via de online portal en altijd per e-mail met de intermediair gecommuniceerd. </a:t>
            </a:r>
          </a:p>
          <a:p>
            <a:pPr marL="285750" indent="-285750">
              <a:buFont typeface="Arial" panose="020B0604020202020204" pitchFamily="34" charset="0"/>
              <a:buChar char="•"/>
              <a:defRPr/>
            </a:pPr>
            <a:endParaRPr lang="nl-NL" sz="1600" b="1" dirty="0">
              <a:latin typeface="Druk Wide Medium"/>
              <a:cs typeface="Arial" panose="020B0604020202020204" pitchFamily="34" charset="0"/>
            </a:endParaRPr>
          </a:p>
          <a:p>
            <a:pPr marL="285750" indent="-285750">
              <a:buFont typeface="Arial" panose="020B0604020202020204" pitchFamily="34" charset="0"/>
              <a:buChar char="•"/>
              <a:defRPr/>
            </a:pPr>
            <a:r>
              <a:rPr lang="nl-NL" sz="1600" b="1" dirty="0">
                <a:latin typeface="Druk Wide Medium"/>
                <a:cs typeface="Arial" panose="020B0604020202020204" pitchFamily="34" charset="0"/>
              </a:rPr>
              <a:t>Herhaalaanvraag? </a:t>
            </a:r>
            <a:r>
              <a:rPr lang="nl-NL" sz="1600" dirty="0">
                <a:latin typeface="Druk Wide Medium"/>
                <a:cs typeface="Arial" panose="020B0604020202020204" pitchFamily="34" charset="0"/>
              </a:rPr>
              <a:t>- </a:t>
            </a:r>
            <a:r>
              <a:rPr lang="nl-NL" sz="1500" dirty="0">
                <a:latin typeface="Druk Wide Medium"/>
                <a:cs typeface="Arial" panose="020B0604020202020204" pitchFamily="34" charset="0"/>
              </a:rPr>
              <a:t>Is het kind al bij ons bekend, maar de aanvraag heeft de einddatum bereikt, maar het kind wil wel verder? Er kan een herhaalaanvraag worden ingediend!</a:t>
            </a:r>
          </a:p>
          <a:p>
            <a:pPr marL="285750" indent="-285750">
              <a:buFont typeface="Arial" panose="020B0604020202020204" pitchFamily="34" charset="0"/>
              <a:buChar char="•"/>
              <a:defRPr/>
            </a:pPr>
            <a:endParaRPr lang="nl-NL" sz="1600" b="1" dirty="0">
              <a:latin typeface="Arial" panose="020B0604020202020204" pitchFamily="34" charset="0"/>
              <a:cs typeface="Arial" panose="020B0604020202020204" pitchFamily="34" charset="0"/>
            </a:endParaRPr>
          </a:p>
          <a:p>
            <a:pPr lvl="1">
              <a:defRPr/>
            </a:pPr>
            <a:endParaRPr lang="nl-NL" sz="1200" dirty="0">
              <a:latin typeface="Arial" panose="020B0604020202020204" pitchFamily="34" charset="0"/>
              <a:cs typeface="Arial" panose="020B0604020202020204" pitchFamily="34" charset="0"/>
            </a:endParaRPr>
          </a:p>
          <a:p>
            <a:pPr>
              <a:defRPr/>
            </a:pPr>
            <a:endParaRPr lang="nl-NL" sz="1600" dirty="0">
              <a:latin typeface="Arial" panose="020B0604020202020204" pitchFamily="34" charset="0"/>
              <a:cs typeface="Arial" panose="020B0604020202020204" pitchFamily="34" charset="0"/>
              <a:sym typeface="Wingdings" panose="05000000000000000000" pitchFamily="2" charset="2"/>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9" name="Afbeelding 8" descr="Afbeelding met persoon, person, nacht, staand&#10;&#10;Automatisch gegenereerde beschrijving">
            <a:extLst>
              <a:ext uri="{FF2B5EF4-FFF2-40B4-BE49-F238E27FC236}">
                <a16:creationId xmlns:a16="http://schemas.microsoft.com/office/drawing/2014/main" id="{C6FB3C76-0227-4118-8620-1B893892346F}"/>
              </a:ext>
            </a:extLst>
          </p:cNvPr>
          <p:cNvPicPr>
            <a:picLocks noChangeAspect="1"/>
          </p:cNvPicPr>
          <p:nvPr/>
        </p:nvPicPr>
        <p:blipFill>
          <a:blip r:embed="rId3"/>
          <a:stretch>
            <a:fillRect/>
          </a:stretch>
        </p:blipFill>
        <p:spPr>
          <a:xfrm>
            <a:off x="1154351" y="2939022"/>
            <a:ext cx="3173809" cy="2105449"/>
          </a:xfrm>
          <a:prstGeom prst="rect">
            <a:avLst/>
          </a:prstGeom>
        </p:spPr>
      </p:pic>
      <p:pic>
        <p:nvPicPr>
          <p:cNvPr id="10" name="Afbeelding 9">
            <a:extLst>
              <a:ext uri="{FF2B5EF4-FFF2-40B4-BE49-F238E27FC236}">
                <a16:creationId xmlns:a16="http://schemas.microsoft.com/office/drawing/2014/main" id="{740541AC-CDB1-4561-820E-EC67AEC8F1C4}"/>
              </a:ext>
            </a:extLst>
          </p:cNvPr>
          <p:cNvPicPr>
            <a:picLocks noChangeAspect="1"/>
          </p:cNvPicPr>
          <p:nvPr/>
        </p:nvPicPr>
        <p:blipFill>
          <a:blip r:embed="rId4"/>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322124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0" y="-52520"/>
            <a:ext cx="9144000" cy="957676"/>
          </a:xfrm>
          <a:prstGeom prst="rect">
            <a:avLst/>
          </a:prstGeom>
          <a:solidFill>
            <a:srgbClr val="FFC800"/>
          </a:solidFill>
        </p:spPr>
        <p:txBody>
          <a:bodyPr/>
          <a:lstStyle/>
          <a:p>
            <a:endParaRPr lang="nl-NL" dirty="0"/>
          </a:p>
          <a:p>
            <a:r>
              <a:rPr lang="nl-NL" sz="4000" dirty="0"/>
              <a:t>Hulpmiddelen</a:t>
            </a:r>
          </a:p>
        </p:txBody>
      </p:sp>
      <p:sp>
        <p:nvSpPr>
          <p:cNvPr id="6" name="TextBox 6"/>
          <p:cNvSpPr txBox="1"/>
          <p:nvPr/>
        </p:nvSpPr>
        <p:spPr>
          <a:xfrm>
            <a:off x="589538" y="289763"/>
            <a:ext cx="7764301" cy="1527213"/>
          </a:xfrm>
          <a:prstGeom prst="rect">
            <a:avLst/>
          </a:prstGeom>
        </p:spPr>
        <p:txBody>
          <a:bodyPr wrap="square" lIns="0" tIns="0" rIns="0" bIns="0" rtlCol="0" anchor="t">
            <a:spAutoFit/>
          </a:bodyPr>
          <a:lstStyle/>
          <a:p>
            <a:pPr>
              <a:lnSpc>
                <a:spcPts val="5940"/>
              </a:lnSpc>
              <a:spcBef>
                <a:spcPct val="0"/>
              </a:spcBef>
            </a:pPr>
            <a:endParaRPr lang="en-US" sz="6000" dirty="0">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114392" y="1350327"/>
            <a:ext cx="8334789" cy="54111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r>
              <a:rPr lang="nl-NL" sz="2400" b="1" dirty="0">
                <a:solidFill>
                  <a:srgbClr val="000000"/>
                </a:solidFill>
                <a:latin typeface="Druk Wide Medium"/>
                <a:hlinkClick r:id="rId3"/>
              </a:rPr>
              <a:t>De </a:t>
            </a:r>
            <a:r>
              <a:rPr lang="nl-NL" sz="2400" b="1" dirty="0" err="1">
                <a:solidFill>
                  <a:srgbClr val="000000"/>
                </a:solidFill>
                <a:latin typeface="Druk Wide Medium"/>
                <a:hlinkClick r:id="rId3"/>
              </a:rPr>
              <a:t>toolkit</a:t>
            </a:r>
            <a:endParaRPr lang="nl-NL" sz="2400" b="1" dirty="0">
              <a:solidFill>
                <a:srgbClr val="000000"/>
              </a:solidFill>
              <a:latin typeface="Druk Wide Medium"/>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sp>
        <p:nvSpPr>
          <p:cNvPr id="10" name="TextBox 4">
            <a:extLst>
              <a:ext uri="{FF2B5EF4-FFF2-40B4-BE49-F238E27FC236}">
                <a16:creationId xmlns:a16="http://schemas.microsoft.com/office/drawing/2014/main" id="{380E903D-0251-4463-86F1-72D500AC26E5}"/>
              </a:ext>
            </a:extLst>
          </p:cNvPr>
          <p:cNvSpPr txBox="1"/>
          <p:nvPr/>
        </p:nvSpPr>
        <p:spPr>
          <a:xfrm>
            <a:off x="5554850" y="337624"/>
            <a:ext cx="3096039" cy="258982"/>
          </a:xfrm>
          <a:prstGeom prst="rect">
            <a:avLst/>
          </a:prstGeom>
        </p:spPr>
        <p:txBody>
          <a:bodyPr wrap="square" lIns="0" tIns="0" rIns="0" bIns="0" rtlCol="0" anchor="t">
            <a:spAutoFit/>
          </a:bodyPr>
          <a:lstStyle/>
          <a:p>
            <a:pPr>
              <a:lnSpc>
                <a:spcPts val="2240"/>
              </a:lnSpc>
            </a:pPr>
            <a:r>
              <a:rPr lang="nl-NL" sz="1400" dirty="0">
                <a:solidFill>
                  <a:srgbClr val="000000"/>
                </a:solidFill>
                <a:latin typeface="Druk Wide Medium"/>
                <a:hlinkClick r:id="rId4"/>
              </a:rPr>
              <a:t>www.allekinderendoenmee.nl</a:t>
            </a:r>
            <a:r>
              <a:rPr lang="nl-NL" sz="1400" dirty="0">
                <a:solidFill>
                  <a:srgbClr val="000000"/>
                </a:solidFill>
                <a:latin typeface="Druk Wide Medium"/>
              </a:rPr>
              <a:t> </a:t>
            </a:r>
          </a:p>
        </p:txBody>
      </p:sp>
      <p:sp>
        <p:nvSpPr>
          <p:cNvPr id="15" name="TextBox 4">
            <a:extLst>
              <a:ext uri="{FF2B5EF4-FFF2-40B4-BE49-F238E27FC236}">
                <a16:creationId xmlns:a16="http://schemas.microsoft.com/office/drawing/2014/main" id="{8D1C4188-5B25-4ADA-8CFD-ECB1785B5E74}"/>
              </a:ext>
            </a:extLst>
          </p:cNvPr>
          <p:cNvSpPr txBox="1"/>
          <p:nvPr/>
        </p:nvSpPr>
        <p:spPr>
          <a:xfrm>
            <a:off x="4661590" y="1350327"/>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r>
              <a:rPr lang="nl-NL" sz="2400" b="1" dirty="0">
                <a:solidFill>
                  <a:srgbClr val="000000"/>
                </a:solidFill>
                <a:latin typeface="Druk Wide Medium"/>
              </a:rPr>
              <a:t>Het handboek</a:t>
            </a: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pic>
        <p:nvPicPr>
          <p:cNvPr id="16" name="Afbeelding 15" descr="Afbeelding met tekst, vasthouden, persoon, geel&#10;&#10;Automatisch gegenereerde beschrijving">
            <a:extLst>
              <a:ext uri="{FF2B5EF4-FFF2-40B4-BE49-F238E27FC236}">
                <a16:creationId xmlns:a16="http://schemas.microsoft.com/office/drawing/2014/main" id="{9476B5D5-0663-4527-A412-90BC0D768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859" y="2357555"/>
            <a:ext cx="3334762" cy="1875804"/>
          </a:xfrm>
          <a:prstGeom prst="rect">
            <a:avLst/>
          </a:prstGeom>
          <a:effectLst>
            <a:outerShdw blurRad="76200" dir="13500000" sy="23000" kx="1200000" algn="br" rotWithShape="0">
              <a:prstClr val="black">
                <a:alpha val="20000"/>
              </a:prstClr>
            </a:outerShdw>
          </a:effectLst>
          <a:scene3d>
            <a:camera prst="isometricOffAxis1Right">
              <a:rot lat="600000" lon="20039998" rev="0"/>
            </a:camera>
            <a:lightRig rig="threePt" dir="t"/>
          </a:scene3d>
          <a:sp3d extrusionH="1231900">
            <a:extrusionClr>
              <a:schemeClr val="accent4">
                <a:lumMod val="75000"/>
              </a:schemeClr>
            </a:extrusionClr>
          </a:sp3d>
        </p:spPr>
      </p:pic>
      <p:pic>
        <p:nvPicPr>
          <p:cNvPr id="18" name="Afbeelding 17">
            <a:extLst>
              <a:ext uri="{FF2B5EF4-FFF2-40B4-BE49-F238E27FC236}">
                <a16:creationId xmlns:a16="http://schemas.microsoft.com/office/drawing/2014/main" id="{807B7A7A-83C8-40B9-BBBB-223E809BF72F}"/>
              </a:ext>
            </a:extLst>
          </p:cNvPr>
          <p:cNvPicPr>
            <a:picLocks noChangeAspect="1"/>
          </p:cNvPicPr>
          <p:nvPr/>
        </p:nvPicPr>
        <p:blipFill rotWithShape="1">
          <a:blip r:embed="rId6"/>
          <a:srcRect l="2397" t="17017" r="35416" b="8519"/>
          <a:stretch/>
        </p:blipFill>
        <p:spPr>
          <a:xfrm>
            <a:off x="4656854" y="1884897"/>
            <a:ext cx="3792327" cy="2554278"/>
          </a:xfrm>
          <a:prstGeom prst="rect">
            <a:avLst/>
          </a:prstGeom>
        </p:spPr>
      </p:pic>
      <p:pic>
        <p:nvPicPr>
          <p:cNvPr id="12" name="Afbeelding 11">
            <a:extLst>
              <a:ext uri="{FF2B5EF4-FFF2-40B4-BE49-F238E27FC236}">
                <a16:creationId xmlns:a16="http://schemas.microsoft.com/office/drawing/2014/main" id="{C1EA4F0A-3EB9-448E-B3F1-6EFE9090034E}"/>
              </a:ext>
            </a:extLst>
          </p:cNvPr>
          <p:cNvPicPr>
            <a:picLocks noChangeAspect="1"/>
          </p:cNvPicPr>
          <p:nvPr/>
        </p:nvPicPr>
        <p:blipFill>
          <a:blip r:embed="rId7"/>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357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0" y="-80006"/>
            <a:ext cx="9144000" cy="957676"/>
          </a:xfrm>
          <a:prstGeom prst="rect">
            <a:avLst/>
          </a:prstGeom>
          <a:solidFill>
            <a:srgbClr val="FFC800"/>
          </a:solidFill>
        </p:spPr>
        <p:txBody>
          <a:bodyPr/>
          <a:lstStyle/>
          <a:p>
            <a:endParaRPr lang="nl-NL" dirty="0"/>
          </a:p>
          <a:p>
            <a:r>
              <a:rPr lang="nl-NL" sz="4000" dirty="0"/>
              <a:t>Hulpmiddelen</a:t>
            </a:r>
          </a:p>
        </p:txBody>
      </p:sp>
      <p:sp>
        <p:nvSpPr>
          <p:cNvPr id="13" name="TextBox 4">
            <a:extLst>
              <a:ext uri="{FF2B5EF4-FFF2-40B4-BE49-F238E27FC236}">
                <a16:creationId xmlns:a16="http://schemas.microsoft.com/office/drawing/2014/main" id="{45FA8A59-338A-4864-AD77-26A20D0C9DB0}"/>
              </a:ext>
            </a:extLst>
          </p:cNvPr>
          <p:cNvSpPr txBox="1"/>
          <p:nvPr/>
        </p:nvSpPr>
        <p:spPr>
          <a:xfrm>
            <a:off x="114392" y="1350327"/>
            <a:ext cx="8334789" cy="54111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r>
              <a:rPr lang="nl-NL" sz="2400" b="1" dirty="0">
                <a:solidFill>
                  <a:srgbClr val="000000"/>
                </a:solidFill>
                <a:latin typeface="Druk Wide Medium"/>
                <a:hlinkClick r:id="rId3"/>
              </a:rPr>
              <a:t>De ouderkaart</a:t>
            </a:r>
            <a:endParaRPr lang="nl-NL" sz="2400" b="1" dirty="0">
              <a:solidFill>
                <a:srgbClr val="000000"/>
              </a:solidFill>
              <a:latin typeface="Druk Wide Medium"/>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sp>
        <p:nvSpPr>
          <p:cNvPr id="10" name="TextBox 4">
            <a:extLst>
              <a:ext uri="{FF2B5EF4-FFF2-40B4-BE49-F238E27FC236}">
                <a16:creationId xmlns:a16="http://schemas.microsoft.com/office/drawing/2014/main" id="{380E903D-0251-4463-86F1-72D500AC26E5}"/>
              </a:ext>
            </a:extLst>
          </p:cNvPr>
          <p:cNvSpPr txBox="1"/>
          <p:nvPr/>
        </p:nvSpPr>
        <p:spPr>
          <a:xfrm>
            <a:off x="5554850" y="337624"/>
            <a:ext cx="3096039" cy="258982"/>
          </a:xfrm>
          <a:prstGeom prst="rect">
            <a:avLst/>
          </a:prstGeom>
        </p:spPr>
        <p:txBody>
          <a:bodyPr wrap="square" lIns="0" tIns="0" rIns="0" bIns="0" rtlCol="0" anchor="t">
            <a:spAutoFit/>
          </a:bodyPr>
          <a:lstStyle/>
          <a:p>
            <a:pPr>
              <a:lnSpc>
                <a:spcPts val="2240"/>
              </a:lnSpc>
            </a:pPr>
            <a:r>
              <a:rPr lang="nl-NL" sz="1400" dirty="0">
                <a:solidFill>
                  <a:srgbClr val="000000"/>
                </a:solidFill>
                <a:latin typeface="Druk Wide Medium"/>
                <a:hlinkClick r:id="rId4"/>
              </a:rPr>
              <a:t>www.allekinderendoenmee.nl</a:t>
            </a:r>
            <a:r>
              <a:rPr lang="nl-NL" sz="1400" dirty="0">
                <a:solidFill>
                  <a:srgbClr val="000000"/>
                </a:solidFill>
                <a:latin typeface="Druk Wide Medium"/>
              </a:rPr>
              <a:t> </a:t>
            </a:r>
          </a:p>
        </p:txBody>
      </p:sp>
      <p:pic>
        <p:nvPicPr>
          <p:cNvPr id="12" name="Afbeelding 11">
            <a:extLst>
              <a:ext uri="{FF2B5EF4-FFF2-40B4-BE49-F238E27FC236}">
                <a16:creationId xmlns:a16="http://schemas.microsoft.com/office/drawing/2014/main" id="{79158BFF-D916-4A88-B72C-A51F09C9D297}"/>
              </a:ext>
            </a:extLst>
          </p:cNvPr>
          <p:cNvPicPr>
            <a:picLocks noChangeAspect="1"/>
          </p:cNvPicPr>
          <p:nvPr/>
        </p:nvPicPr>
        <p:blipFill rotWithShape="1">
          <a:blip r:embed="rId5"/>
          <a:srcRect l="15417" t="12222" r="14393" b="7037"/>
          <a:stretch/>
        </p:blipFill>
        <p:spPr>
          <a:xfrm>
            <a:off x="442948" y="1898708"/>
            <a:ext cx="3707154" cy="2398723"/>
          </a:xfrm>
          <a:prstGeom prst="rect">
            <a:avLst/>
          </a:prstGeom>
        </p:spPr>
      </p:pic>
      <p:sp>
        <p:nvSpPr>
          <p:cNvPr id="15" name="TextBox 4">
            <a:extLst>
              <a:ext uri="{FF2B5EF4-FFF2-40B4-BE49-F238E27FC236}">
                <a16:creationId xmlns:a16="http://schemas.microsoft.com/office/drawing/2014/main" id="{8D1C4188-5B25-4ADA-8CFD-ECB1785B5E74}"/>
              </a:ext>
            </a:extLst>
          </p:cNvPr>
          <p:cNvSpPr txBox="1"/>
          <p:nvPr/>
        </p:nvSpPr>
        <p:spPr>
          <a:xfrm>
            <a:off x="4661590" y="1350327"/>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r>
              <a:rPr lang="nl-NL" sz="2400" b="1" dirty="0">
                <a:solidFill>
                  <a:srgbClr val="000000"/>
                </a:solidFill>
                <a:latin typeface="Druk Wide Medium"/>
              </a:rPr>
              <a:t>Het team</a:t>
            </a: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pic>
        <p:nvPicPr>
          <p:cNvPr id="16" name="Picture 8">
            <a:extLst>
              <a:ext uri="{FF2B5EF4-FFF2-40B4-BE49-F238E27FC236}">
                <a16:creationId xmlns:a16="http://schemas.microsoft.com/office/drawing/2014/main" id="{ED19A793-0370-42DF-9CDF-D6AC2FA20D39}"/>
              </a:ext>
            </a:extLst>
          </p:cNvPr>
          <p:cNvPicPr>
            <a:picLocks noChangeAspect="1"/>
          </p:cNvPicPr>
          <p:nvPr/>
        </p:nvPicPr>
        <p:blipFill>
          <a:blip r:embed="rId6"/>
          <a:srcRect l="13694" t="9729" r="14454" b="12778"/>
          <a:stretch>
            <a:fillRect/>
          </a:stretch>
        </p:blipFill>
        <p:spPr>
          <a:xfrm>
            <a:off x="5127666" y="1816976"/>
            <a:ext cx="2182563" cy="2360575"/>
          </a:xfrm>
          <a:prstGeom prst="rect">
            <a:avLst/>
          </a:prstGeom>
        </p:spPr>
      </p:pic>
      <p:pic>
        <p:nvPicPr>
          <p:cNvPr id="17" name="Afbeelding 16">
            <a:extLst>
              <a:ext uri="{FF2B5EF4-FFF2-40B4-BE49-F238E27FC236}">
                <a16:creationId xmlns:a16="http://schemas.microsoft.com/office/drawing/2014/main" id="{A8519B0F-07B5-4008-B29F-8B8878B07D78}"/>
              </a:ext>
            </a:extLst>
          </p:cNvPr>
          <p:cNvPicPr>
            <a:picLocks noChangeAspect="1"/>
          </p:cNvPicPr>
          <p:nvPr/>
        </p:nvPicPr>
        <p:blipFill>
          <a:blip r:embed="rId7"/>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271748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0" y="-80006"/>
            <a:ext cx="9144000" cy="957676"/>
          </a:xfrm>
          <a:prstGeom prst="rect">
            <a:avLst/>
          </a:prstGeom>
          <a:solidFill>
            <a:srgbClr val="FFC800"/>
          </a:solidFill>
        </p:spPr>
        <p:txBody>
          <a:bodyPr/>
          <a:lstStyle/>
          <a:p>
            <a:endParaRPr lang="nl-NL" dirty="0"/>
          </a:p>
          <a:p>
            <a:r>
              <a:rPr lang="nl-NL" sz="4000" dirty="0"/>
              <a:t>18+?</a:t>
            </a:r>
          </a:p>
        </p:txBody>
      </p:sp>
      <p:sp>
        <p:nvSpPr>
          <p:cNvPr id="13" name="TextBox 4">
            <a:extLst>
              <a:ext uri="{FF2B5EF4-FFF2-40B4-BE49-F238E27FC236}">
                <a16:creationId xmlns:a16="http://schemas.microsoft.com/office/drawing/2014/main" id="{45FA8A59-338A-4864-AD77-26A20D0C9DB0}"/>
              </a:ext>
            </a:extLst>
          </p:cNvPr>
          <p:cNvSpPr txBox="1"/>
          <p:nvPr/>
        </p:nvSpPr>
        <p:spPr>
          <a:xfrm>
            <a:off x="114392" y="1350327"/>
            <a:ext cx="8927007" cy="2954655"/>
          </a:xfrm>
          <a:prstGeom prst="rect">
            <a:avLst/>
          </a:prstGeom>
        </p:spPr>
        <p:txBody>
          <a:bodyPr wrap="square" lIns="0" tIns="0" rIns="0" bIns="0" rtlCol="0" anchor="t">
            <a:spAutoFit/>
          </a:bodyPr>
          <a:lstStyle/>
          <a:p>
            <a:pPr marL="285750" indent="-285750">
              <a:buFont typeface="Arial" panose="020B0604020202020204" pitchFamily="34" charset="0"/>
              <a:buChar char="•"/>
              <a:defRPr/>
            </a:pPr>
            <a:r>
              <a:rPr lang="nl-NL" sz="1600" b="1" dirty="0">
                <a:latin typeface="Druk Wide Medium"/>
                <a:cs typeface="Arial" panose="020B0604020202020204" pitchFamily="34" charset="0"/>
              </a:rPr>
              <a:t>Is er iemand 18+? </a:t>
            </a:r>
            <a:r>
              <a:rPr lang="nl-NL" sz="1600" dirty="0">
                <a:latin typeface="Druk Wide Medium"/>
                <a:cs typeface="Arial" panose="020B0604020202020204" pitchFamily="34" charset="0"/>
              </a:rPr>
              <a:t>We hebben bij de gemeente Bunnik het Declaratiefonds Participatie</a:t>
            </a:r>
          </a:p>
          <a:p>
            <a:pPr marL="285750" indent="-285750">
              <a:buFont typeface="Arial" panose="020B0604020202020204" pitchFamily="34" charset="0"/>
              <a:buChar char="•"/>
              <a:defRPr/>
            </a:pPr>
            <a:r>
              <a:rPr lang="nl-NL" sz="1600" b="1" dirty="0">
                <a:latin typeface="Druk Wide Medium"/>
                <a:cs typeface="Arial" panose="020B0604020202020204" pitchFamily="34" charset="0"/>
              </a:rPr>
              <a:t>150 euro jaarlijks te besteden. </a:t>
            </a:r>
            <a:r>
              <a:rPr lang="nl-NL" sz="1600" dirty="0">
                <a:latin typeface="Druk Wide Medium"/>
                <a:cs typeface="Arial" panose="020B0604020202020204" pitchFamily="34" charset="0"/>
              </a:rPr>
              <a:t>Per persoon/gezinslid.</a:t>
            </a:r>
          </a:p>
          <a:p>
            <a:pPr marL="285750" indent="-285750">
              <a:buFont typeface="Arial" panose="020B0604020202020204" pitchFamily="34" charset="0"/>
              <a:buChar char="•"/>
              <a:defRPr/>
            </a:pPr>
            <a:endParaRPr lang="nl-NL" sz="1600" b="1" dirty="0">
              <a:latin typeface="Druk Wide Medium"/>
              <a:cs typeface="Arial" panose="020B0604020202020204" pitchFamily="34" charset="0"/>
            </a:endParaRPr>
          </a:p>
          <a:p>
            <a:pPr marL="285750" indent="-285750">
              <a:buFont typeface="Arial" panose="020B0604020202020204" pitchFamily="34" charset="0"/>
              <a:buChar char="•"/>
              <a:defRPr/>
            </a:pPr>
            <a:r>
              <a:rPr lang="nl-NL" sz="1600" b="1" dirty="0">
                <a:latin typeface="Druk Wide Medium"/>
                <a:cs typeface="Arial" panose="020B0604020202020204" pitchFamily="34" charset="0"/>
              </a:rPr>
              <a:t>Voorwaarden gemeente Bunnik Declaratiefonds:</a:t>
            </a:r>
          </a:p>
          <a:p>
            <a:pPr lvl="1">
              <a:buFont typeface="Arial" panose="020B0604020202020204" pitchFamily="34" charset="0"/>
              <a:buChar char="•"/>
            </a:pPr>
            <a:r>
              <a:rPr lang="nl-NL" sz="1400" i="0" dirty="0">
                <a:solidFill>
                  <a:srgbClr val="333333"/>
                </a:solidFill>
                <a:effectLst/>
                <a:latin typeface="Druk Wide Medium"/>
              </a:rPr>
              <a:t>U bent 18 jaar of ouder;</a:t>
            </a:r>
          </a:p>
          <a:p>
            <a:pPr lvl="1">
              <a:buFont typeface="Arial" panose="020B0604020202020204" pitchFamily="34" charset="0"/>
              <a:buChar char="•"/>
            </a:pPr>
            <a:r>
              <a:rPr lang="nl-NL" sz="1400" i="0" dirty="0">
                <a:solidFill>
                  <a:srgbClr val="333333"/>
                </a:solidFill>
                <a:effectLst/>
                <a:latin typeface="Druk Wide Medium"/>
              </a:rPr>
              <a:t>U en uw gezinsleden wonen in de gemeente Bunnik;</a:t>
            </a:r>
          </a:p>
          <a:p>
            <a:pPr lvl="1">
              <a:buFont typeface="Arial" panose="020B0604020202020204" pitchFamily="34" charset="0"/>
              <a:buChar char="•"/>
            </a:pPr>
            <a:r>
              <a:rPr lang="nl-NL" sz="1400" i="0" dirty="0">
                <a:solidFill>
                  <a:srgbClr val="333333"/>
                </a:solidFill>
                <a:effectLst/>
                <a:latin typeface="Druk Wide Medium"/>
              </a:rPr>
              <a:t>Het totale inkomen van u, en van de mensen waarmee u samenwoont (partner/gezin/ouders) is niet meer </a:t>
            </a:r>
          </a:p>
          <a:p>
            <a:pPr lvl="1"/>
            <a:r>
              <a:rPr lang="nl-NL" sz="1400" i="0" dirty="0">
                <a:solidFill>
                  <a:srgbClr val="333333"/>
                </a:solidFill>
                <a:effectLst/>
                <a:latin typeface="Druk Wide Medium"/>
              </a:rPr>
              <a:t>dan 110% van de bijstandsnorm.</a:t>
            </a:r>
          </a:p>
          <a:p>
            <a:pPr lvl="1"/>
            <a:endParaRPr lang="nl-NL" sz="1400" dirty="0">
              <a:solidFill>
                <a:srgbClr val="333333"/>
              </a:solidFill>
              <a:latin typeface="Druk Wide Medium"/>
            </a:endParaRPr>
          </a:p>
          <a:p>
            <a:pPr lvl="1"/>
            <a:r>
              <a:rPr lang="nl-NL" sz="1400" i="0" dirty="0">
                <a:solidFill>
                  <a:srgbClr val="333333"/>
                </a:solidFill>
                <a:effectLst/>
                <a:latin typeface="Druk Wide Medium"/>
              </a:rPr>
              <a:t>Bron: </a:t>
            </a:r>
            <a:r>
              <a:rPr lang="nl-NL" sz="1400" i="0" dirty="0">
                <a:solidFill>
                  <a:srgbClr val="333333"/>
                </a:solidFill>
                <a:effectLst/>
                <a:latin typeface="Druk Wide Medium"/>
                <a:hlinkClick r:id="rId3"/>
              </a:rPr>
              <a:t>https://www.bunnik.nl/zorg-en-ondersteuning/minima-regelingen/declaratiefonds-participatie</a:t>
            </a:r>
            <a:r>
              <a:rPr lang="nl-NL" sz="1400" i="0" dirty="0">
                <a:solidFill>
                  <a:srgbClr val="333333"/>
                </a:solidFill>
                <a:effectLst/>
                <a:latin typeface="Druk Wide Medium"/>
              </a:rPr>
              <a:t> </a:t>
            </a:r>
          </a:p>
          <a:p>
            <a:pPr lvl="1"/>
            <a:endParaRPr lang="nl-NL" sz="1400" dirty="0">
              <a:solidFill>
                <a:srgbClr val="333333"/>
              </a:solidFill>
              <a:latin typeface="Druk Wide Medium"/>
            </a:endParaRPr>
          </a:p>
          <a:p>
            <a:pPr lvl="1"/>
            <a:endParaRPr lang="nl-NL" sz="1400" i="0" dirty="0">
              <a:solidFill>
                <a:srgbClr val="333333"/>
              </a:solidFill>
              <a:effectLst/>
              <a:latin typeface="Druk Wide Medium"/>
            </a:endParaRPr>
          </a:p>
          <a:p>
            <a:pPr marL="285750" indent="-285750">
              <a:buFont typeface="Arial" panose="020B0604020202020204" pitchFamily="34" charset="0"/>
              <a:buChar char="•"/>
              <a:defRPr/>
            </a:pPr>
            <a:endParaRPr lang="nl-NL" sz="1600" b="1" dirty="0">
              <a:latin typeface="Druk Wide Medium"/>
              <a:cs typeface="Arial" panose="020B0604020202020204" pitchFamily="34" charset="0"/>
            </a:endParaRPr>
          </a:p>
        </p:txBody>
      </p:sp>
      <p:sp>
        <p:nvSpPr>
          <p:cNvPr id="10" name="TextBox 4">
            <a:extLst>
              <a:ext uri="{FF2B5EF4-FFF2-40B4-BE49-F238E27FC236}">
                <a16:creationId xmlns:a16="http://schemas.microsoft.com/office/drawing/2014/main" id="{380E903D-0251-4463-86F1-72D500AC26E5}"/>
              </a:ext>
            </a:extLst>
          </p:cNvPr>
          <p:cNvSpPr txBox="1"/>
          <p:nvPr/>
        </p:nvSpPr>
        <p:spPr>
          <a:xfrm>
            <a:off x="5554850" y="337624"/>
            <a:ext cx="3096039" cy="258982"/>
          </a:xfrm>
          <a:prstGeom prst="rect">
            <a:avLst/>
          </a:prstGeom>
        </p:spPr>
        <p:txBody>
          <a:bodyPr wrap="square" lIns="0" tIns="0" rIns="0" bIns="0" rtlCol="0" anchor="t">
            <a:spAutoFit/>
          </a:bodyPr>
          <a:lstStyle/>
          <a:p>
            <a:pPr>
              <a:lnSpc>
                <a:spcPts val="2240"/>
              </a:lnSpc>
            </a:pPr>
            <a:r>
              <a:rPr lang="nl-NL" sz="1400" dirty="0">
                <a:solidFill>
                  <a:srgbClr val="000000"/>
                </a:solidFill>
                <a:latin typeface="Druk Wide Medium"/>
                <a:hlinkClick r:id="rId4"/>
              </a:rPr>
              <a:t>www.allekinderendoenmee.nl</a:t>
            </a:r>
            <a:r>
              <a:rPr lang="nl-NL" sz="1400" dirty="0">
                <a:solidFill>
                  <a:srgbClr val="000000"/>
                </a:solidFill>
                <a:latin typeface="Druk Wide Medium"/>
              </a:rPr>
              <a:t> </a:t>
            </a:r>
          </a:p>
        </p:txBody>
      </p:sp>
      <p:sp>
        <p:nvSpPr>
          <p:cNvPr id="15" name="TextBox 4">
            <a:extLst>
              <a:ext uri="{FF2B5EF4-FFF2-40B4-BE49-F238E27FC236}">
                <a16:creationId xmlns:a16="http://schemas.microsoft.com/office/drawing/2014/main" id="{8D1C4188-5B25-4ADA-8CFD-ECB1785B5E74}"/>
              </a:ext>
            </a:extLst>
          </p:cNvPr>
          <p:cNvSpPr txBox="1"/>
          <p:nvPr/>
        </p:nvSpPr>
        <p:spPr>
          <a:xfrm>
            <a:off x="4661590" y="1350327"/>
            <a:ext cx="8334789" cy="541110"/>
          </a:xfrm>
          <a:prstGeom prst="rect">
            <a:avLst/>
          </a:prstGeom>
        </p:spPr>
        <p:txBody>
          <a:bodyPr wrap="square" lIns="0" tIns="0" rIns="0" bIns="0" rtlCol="0" anchor="t">
            <a:spAutoFit/>
          </a:bodyPr>
          <a:lstStyle/>
          <a:p>
            <a:pPr lvl="1">
              <a:lnSpc>
                <a:spcPts val="2240"/>
              </a:lnSpc>
            </a:pPr>
            <a:endParaRPr lang="nl-NL" sz="2400" b="1" dirty="0">
              <a:solidFill>
                <a:srgbClr val="000000"/>
              </a:solidFill>
              <a:latin typeface="Druk Wide Medium"/>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pic>
        <p:nvPicPr>
          <p:cNvPr id="17" name="Afbeelding 16">
            <a:extLst>
              <a:ext uri="{FF2B5EF4-FFF2-40B4-BE49-F238E27FC236}">
                <a16:creationId xmlns:a16="http://schemas.microsoft.com/office/drawing/2014/main" id="{A8519B0F-07B5-4008-B29F-8B8878B07D78}"/>
              </a:ext>
            </a:extLst>
          </p:cNvPr>
          <p:cNvPicPr>
            <a:picLocks noChangeAspect="1"/>
          </p:cNvPicPr>
          <p:nvPr/>
        </p:nvPicPr>
        <p:blipFill>
          <a:blip r:embed="rId5"/>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173100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0" y="-80006"/>
            <a:ext cx="9144000" cy="957676"/>
          </a:xfrm>
          <a:prstGeom prst="rect">
            <a:avLst/>
          </a:prstGeom>
          <a:solidFill>
            <a:srgbClr val="FFC800"/>
          </a:solidFill>
        </p:spPr>
        <p:txBody>
          <a:bodyPr/>
          <a:lstStyle/>
          <a:p>
            <a:endParaRPr lang="nl-NL" dirty="0"/>
          </a:p>
          <a:p>
            <a:r>
              <a:rPr lang="nl-NL" sz="4000" dirty="0"/>
              <a:t>In gesprek met elkaar</a:t>
            </a:r>
          </a:p>
        </p:txBody>
      </p:sp>
      <p:sp>
        <p:nvSpPr>
          <p:cNvPr id="13" name="TextBox 4">
            <a:extLst>
              <a:ext uri="{FF2B5EF4-FFF2-40B4-BE49-F238E27FC236}">
                <a16:creationId xmlns:a16="http://schemas.microsoft.com/office/drawing/2014/main" id="{45FA8A59-338A-4864-AD77-26A20D0C9DB0}"/>
              </a:ext>
            </a:extLst>
          </p:cNvPr>
          <p:cNvSpPr txBox="1"/>
          <p:nvPr/>
        </p:nvSpPr>
        <p:spPr>
          <a:xfrm>
            <a:off x="114392" y="1350327"/>
            <a:ext cx="8927007" cy="4462760"/>
          </a:xfrm>
          <a:prstGeom prst="rect">
            <a:avLst/>
          </a:prstGeom>
        </p:spPr>
        <p:txBody>
          <a:bodyPr wrap="square" lIns="0" tIns="0" rIns="0" bIns="0" rtlCol="0" anchor="t">
            <a:spAutoFit/>
          </a:bodyPr>
          <a:lstStyle/>
          <a:p>
            <a:pPr marL="285750" indent="-285750">
              <a:buFont typeface="Arial" panose="020B0604020202020204" pitchFamily="34" charset="0"/>
              <a:buChar char="•"/>
              <a:defRPr/>
            </a:pPr>
            <a:r>
              <a:rPr lang="nl-NL" sz="2000" b="1" dirty="0">
                <a:solidFill>
                  <a:srgbClr val="333333"/>
                </a:solidFill>
                <a:latin typeface="Druk Wide Medium"/>
                <a:cs typeface="Arial" panose="020B0604020202020204" pitchFamily="34" charset="0"/>
              </a:rPr>
              <a:t>Welk succesverhaal heb je meegemaakt als intermediair?</a:t>
            </a:r>
          </a:p>
          <a:p>
            <a:pPr>
              <a:defRPr/>
            </a:pPr>
            <a:endParaRPr lang="nl-NL" sz="2000" b="1" dirty="0">
              <a:solidFill>
                <a:srgbClr val="333333"/>
              </a:solidFill>
              <a:latin typeface="Druk Wide Medium"/>
              <a:cs typeface="Arial" panose="020B0604020202020204" pitchFamily="34" charset="0"/>
            </a:endParaRPr>
          </a:p>
          <a:p>
            <a:pPr marL="285750" indent="-285750">
              <a:buFont typeface="Arial" panose="020B0604020202020204" pitchFamily="34" charset="0"/>
              <a:buChar char="•"/>
              <a:defRPr/>
            </a:pPr>
            <a:endParaRPr lang="nl-NL" sz="2000" b="1" dirty="0">
              <a:solidFill>
                <a:srgbClr val="333333"/>
              </a:solidFill>
              <a:latin typeface="Druk Wide Medium"/>
              <a:cs typeface="Arial" panose="020B0604020202020204" pitchFamily="34" charset="0"/>
            </a:endParaRPr>
          </a:p>
          <a:p>
            <a:pPr marL="285750" indent="-285750">
              <a:buFont typeface="Arial" panose="020B0604020202020204" pitchFamily="34" charset="0"/>
              <a:buChar char="•"/>
              <a:defRPr/>
            </a:pPr>
            <a:r>
              <a:rPr lang="nl-NL" sz="2000" b="1" dirty="0">
                <a:solidFill>
                  <a:srgbClr val="333333"/>
                </a:solidFill>
                <a:latin typeface="Druk Wide Medium"/>
                <a:cs typeface="Arial" panose="020B0604020202020204" pitchFamily="34" charset="0"/>
              </a:rPr>
              <a:t>Waar loop je wel eens tegenaan als intermediair?</a:t>
            </a:r>
          </a:p>
          <a:p>
            <a:pPr>
              <a:defRPr/>
            </a:pPr>
            <a:endParaRPr lang="nl-NL" sz="1600" b="1" dirty="0">
              <a:solidFill>
                <a:srgbClr val="333333"/>
              </a:solidFill>
              <a:latin typeface="Druk Wide Medium"/>
              <a:cs typeface="Arial" panose="020B0604020202020204" pitchFamily="34" charset="0"/>
            </a:endParaRPr>
          </a:p>
          <a:p>
            <a:pPr>
              <a:defRPr/>
            </a:pPr>
            <a:endParaRPr lang="nl-NL" sz="1600" b="1" dirty="0">
              <a:solidFill>
                <a:srgbClr val="333333"/>
              </a:solidFill>
              <a:latin typeface="Druk Wide Medium"/>
              <a:cs typeface="Arial" panose="020B0604020202020204" pitchFamily="34" charset="0"/>
            </a:endParaRPr>
          </a:p>
          <a:p>
            <a:pPr marL="342900" indent="-342900">
              <a:buFont typeface="Arial" panose="020B0604020202020204" pitchFamily="34" charset="0"/>
              <a:buChar char="•"/>
              <a:defRPr/>
            </a:pPr>
            <a:endParaRPr lang="nl-NL" sz="2000" b="1" dirty="0">
              <a:solidFill>
                <a:srgbClr val="333333"/>
              </a:solidFill>
              <a:latin typeface="Druk Wide Medium"/>
              <a:cs typeface="Arial" panose="020B0604020202020204" pitchFamily="34" charset="0"/>
            </a:endParaRPr>
          </a:p>
          <a:p>
            <a:pPr marL="342900" indent="-342900">
              <a:buFont typeface="Arial" panose="020B0604020202020204" pitchFamily="34" charset="0"/>
              <a:buChar char="•"/>
              <a:defRPr/>
            </a:pPr>
            <a:r>
              <a:rPr lang="nl-NL" sz="2000" b="1" dirty="0">
                <a:solidFill>
                  <a:srgbClr val="333333"/>
                </a:solidFill>
                <a:latin typeface="Druk Wide Medium"/>
                <a:cs typeface="Arial" panose="020B0604020202020204" pitchFamily="34" charset="0"/>
              </a:rPr>
              <a:t>Wat is het belang van elkaar weten te vinden?</a:t>
            </a:r>
          </a:p>
          <a:p>
            <a:pPr>
              <a:defRPr/>
            </a:pPr>
            <a:endParaRPr lang="nl-NL" sz="1600" b="1" dirty="0">
              <a:solidFill>
                <a:srgbClr val="333333"/>
              </a:solidFill>
              <a:latin typeface="Druk Wide Medium"/>
              <a:cs typeface="Arial" panose="020B0604020202020204" pitchFamily="34" charset="0"/>
            </a:endParaRPr>
          </a:p>
          <a:p>
            <a:pPr marL="285750" indent="-285750">
              <a:buFont typeface="Arial" panose="020B0604020202020204" pitchFamily="34" charset="0"/>
              <a:buChar char="•"/>
              <a:defRPr/>
            </a:pPr>
            <a:endParaRPr lang="nl-NL" sz="1600" b="1" dirty="0">
              <a:solidFill>
                <a:srgbClr val="333333"/>
              </a:solidFill>
              <a:latin typeface="Druk Wide Medium"/>
              <a:cs typeface="Arial" panose="020B0604020202020204" pitchFamily="34" charset="0"/>
            </a:endParaRPr>
          </a:p>
          <a:p>
            <a:pPr marL="285750" indent="-285750">
              <a:buFont typeface="Arial" panose="020B0604020202020204" pitchFamily="34" charset="0"/>
              <a:buChar char="•"/>
              <a:defRPr/>
            </a:pPr>
            <a:endParaRPr lang="nl-NL" sz="1600" b="1" dirty="0">
              <a:solidFill>
                <a:srgbClr val="333333"/>
              </a:solidFill>
              <a:latin typeface="Druk Wide Medium"/>
              <a:cs typeface="Arial" panose="020B0604020202020204" pitchFamily="34" charset="0"/>
            </a:endParaRPr>
          </a:p>
          <a:p>
            <a:pPr marL="285750" indent="-285750">
              <a:buFont typeface="Arial" panose="020B0604020202020204" pitchFamily="34" charset="0"/>
              <a:buChar char="•"/>
              <a:defRPr/>
            </a:pPr>
            <a:endParaRPr lang="nl-NL" sz="1600" b="1" dirty="0">
              <a:solidFill>
                <a:srgbClr val="333333"/>
              </a:solidFill>
              <a:latin typeface="Druk Wide Medium"/>
              <a:cs typeface="Arial" panose="020B0604020202020204" pitchFamily="34" charset="0"/>
            </a:endParaRPr>
          </a:p>
          <a:p>
            <a:pPr marL="285750" indent="-285750">
              <a:buFont typeface="Arial" panose="020B0604020202020204" pitchFamily="34" charset="0"/>
              <a:buChar char="•"/>
              <a:defRPr/>
            </a:pPr>
            <a:endParaRPr lang="nl-NL" sz="1600" b="1" dirty="0">
              <a:solidFill>
                <a:srgbClr val="333333"/>
              </a:solidFill>
              <a:latin typeface="Druk Wide Medium"/>
              <a:cs typeface="Arial" panose="020B0604020202020204" pitchFamily="34" charset="0"/>
            </a:endParaRPr>
          </a:p>
          <a:p>
            <a:pPr>
              <a:defRPr/>
            </a:pPr>
            <a:endParaRPr lang="nl-NL" sz="1400" i="0" dirty="0">
              <a:solidFill>
                <a:srgbClr val="333333"/>
              </a:solidFill>
              <a:effectLst/>
              <a:latin typeface="Druk Wide Medium"/>
            </a:endParaRPr>
          </a:p>
          <a:p>
            <a:pPr lvl="1"/>
            <a:endParaRPr lang="nl-NL" sz="1400" dirty="0">
              <a:solidFill>
                <a:srgbClr val="333333"/>
              </a:solidFill>
              <a:latin typeface="Druk Wide Medium"/>
            </a:endParaRPr>
          </a:p>
          <a:p>
            <a:pPr lvl="1"/>
            <a:endParaRPr lang="nl-NL" sz="1400" i="0" dirty="0">
              <a:solidFill>
                <a:srgbClr val="333333"/>
              </a:solidFill>
              <a:effectLst/>
              <a:latin typeface="Druk Wide Medium"/>
            </a:endParaRPr>
          </a:p>
          <a:p>
            <a:pPr marL="285750" indent="-285750">
              <a:buFont typeface="Arial" panose="020B0604020202020204" pitchFamily="34" charset="0"/>
              <a:buChar char="•"/>
              <a:defRPr/>
            </a:pPr>
            <a:endParaRPr lang="nl-NL" sz="1600" b="1" dirty="0">
              <a:latin typeface="Druk Wide Medium"/>
              <a:cs typeface="Arial" panose="020B0604020202020204" pitchFamily="34" charset="0"/>
            </a:endParaRPr>
          </a:p>
        </p:txBody>
      </p:sp>
      <p:sp>
        <p:nvSpPr>
          <p:cNvPr id="10" name="TextBox 4">
            <a:extLst>
              <a:ext uri="{FF2B5EF4-FFF2-40B4-BE49-F238E27FC236}">
                <a16:creationId xmlns:a16="http://schemas.microsoft.com/office/drawing/2014/main" id="{380E903D-0251-4463-86F1-72D500AC26E5}"/>
              </a:ext>
            </a:extLst>
          </p:cNvPr>
          <p:cNvSpPr txBox="1"/>
          <p:nvPr/>
        </p:nvSpPr>
        <p:spPr>
          <a:xfrm>
            <a:off x="5554850" y="337624"/>
            <a:ext cx="3096039" cy="258982"/>
          </a:xfrm>
          <a:prstGeom prst="rect">
            <a:avLst/>
          </a:prstGeom>
        </p:spPr>
        <p:txBody>
          <a:bodyPr wrap="square" lIns="0" tIns="0" rIns="0" bIns="0" rtlCol="0" anchor="t">
            <a:spAutoFit/>
          </a:bodyPr>
          <a:lstStyle/>
          <a:p>
            <a:pPr>
              <a:lnSpc>
                <a:spcPts val="2240"/>
              </a:lnSpc>
            </a:pPr>
            <a:r>
              <a:rPr lang="nl-NL" sz="1400" dirty="0">
                <a:solidFill>
                  <a:srgbClr val="000000"/>
                </a:solidFill>
                <a:latin typeface="Druk Wide Medium"/>
                <a:hlinkClick r:id="rId3"/>
              </a:rPr>
              <a:t>www.allekinderendoenmee.nl</a:t>
            </a:r>
            <a:r>
              <a:rPr lang="nl-NL" sz="1400" dirty="0">
                <a:solidFill>
                  <a:srgbClr val="000000"/>
                </a:solidFill>
                <a:latin typeface="Druk Wide Medium"/>
              </a:rPr>
              <a:t> </a:t>
            </a:r>
          </a:p>
        </p:txBody>
      </p:sp>
      <p:sp>
        <p:nvSpPr>
          <p:cNvPr id="15" name="TextBox 4">
            <a:extLst>
              <a:ext uri="{FF2B5EF4-FFF2-40B4-BE49-F238E27FC236}">
                <a16:creationId xmlns:a16="http://schemas.microsoft.com/office/drawing/2014/main" id="{8D1C4188-5B25-4ADA-8CFD-ECB1785B5E74}"/>
              </a:ext>
            </a:extLst>
          </p:cNvPr>
          <p:cNvSpPr txBox="1"/>
          <p:nvPr/>
        </p:nvSpPr>
        <p:spPr>
          <a:xfrm>
            <a:off x="4661590" y="1350327"/>
            <a:ext cx="8334789" cy="541110"/>
          </a:xfrm>
          <a:prstGeom prst="rect">
            <a:avLst/>
          </a:prstGeom>
        </p:spPr>
        <p:txBody>
          <a:bodyPr wrap="square" lIns="0" tIns="0" rIns="0" bIns="0" rtlCol="0" anchor="t">
            <a:spAutoFit/>
          </a:bodyPr>
          <a:lstStyle/>
          <a:p>
            <a:pPr lvl="1">
              <a:lnSpc>
                <a:spcPts val="2240"/>
              </a:lnSpc>
            </a:pPr>
            <a:endParaRPr lang="nl-NL" sz="2400" b="1" dirty="0">
              <a:solidFill>
                <a:srgbClr val="000000"/>
              </a:solidFill>
              <a:latin typeface="Druk Wide Medium"/>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pic>
        <p:nvPicPr>
          <p:cNvPr id="17" name="Afbeelding 16">
            <a:extLst>
              <a:ext uri="{FF2B5EF4-FFF2-40B4-BE49-F238E27FC236}">
                <a16:creationId xmlns:a16="http://schemas.microsoft.com/office/drawing/2014/main" id="{A8519B0F-07B5-4008-B29F-8B8878B07D78}"/>
              </a:ext>
            </a:extLst>
          </p:cNvPr>
          <p:cNvPicPr>
            <a:picLocks noChangeAspect="1"/>
          </p:cNvPicPr>
          <p:nvPr/>
        </p:nvPicPr>
        <p:blipFill>
          <a:blip r:embed="rId4"/>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233395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0" y="-80006"/>
            <a:ext cx="9144000" cy="957676"/>
          </a:xfrm>
          <a:prstGeom prst="rect">
            <a:avLst/>
          </a:prstGeom>
          <a:solidFill>
            <a:srgbClr val="FFC800"/>
          </a:solidFill>
        </p:spPr>
        <p:txBody>
          <a:bodyPr/>
          <a:lstStyle/>
          <a:p>
            <a:endParaRPr lang="nl-NL" dirty="0"/>
          </a:p>
          <a:p>
            <a:r>
              <a:rPr lang="nl-NL" sz="4000" dirty="0"/>
              <a:t>Vragen?</a:t>
            </a:r>
          </a:p>
        </p:txBody>
      </p:sp>
      <p:sp>
        <p:nvSpPr>
          <p:cNvPr id="6" name="TextBox 6"/>
          <p:cNvSpPr txBox="1"/>
          <p:nvPr/>
        </p:nvSpPr>
        <p:spPr>
          <a:xfrm>
            <a:off x="589538" y="289763"/>
            <a:ext cx="7764301" cy="1527213"/>
          </a:xfrm>
          <a:prstGeom prst="rect">
            <a:avLst/>
          </a:prstGeom>
        </p:spPr>
        <p:txBody>
          <a:bodyPr wrap="square" lIns="0" tIns="0" rIns="0" bIns="0" rtlCol="0" anchor="t">
            <a:spAutoFit/>
          </a:bodyPr>
          <a:lstStyle/>
          <a:p>
            <a:pPr>
              <a:lnSpc>
                <a:spcPts val="5940"/>
              </a:lnSpc>
              <a:spcBef>
                <a:spcPct val="0"/>
              </a:spcBef>
            </a:pPr>
            <a:endParaRPr lang="en-US" sz="6000" dirty="0">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0" y="1091059"/>
            <a:ext cx="8449181" cy="4242636"/>
          </a:xfrm>
          <a:prstGeom prst="rect">
            <a:avLst/>
          </a:prstGeom>
        </p:spPr>
        <p:txBody>
          <a:bodyPr wrap="square" lIns="0" tIns="0" rIns="0" bIns="0" rtlCol="0" anchor="t">
            <a:spAutoFit/>
          </a:bodyPr>
          <a:lstStyle/>
          <a:p>
            <a:pPr marL="742950" lvl="1" indent="-285750">
              <a:lnSpc>
                <a:spcPts val="2240"/>
              </a:lnSpc>
              <a:buFont typeface="Arial" panose="020B0604020202020204" pitchFamily="34" charset="0"/>
              <a:buChar char="•"/>
            </a:pPr>
            <a:r>
              <a:rPr lang="nl-NL" sz="1600" dirty="0">
                <a:solidFill>
                  <a:srgbClr val="000000"/>
                </a:solidFill>
                <a:latin typeface="Druk Wide Medium"/>
              </a:rPr>
              <a:t>Alle informatie, voor zowel ouders/verzorgers als intermediairs, staat op onze website:</a:t>
            </a:r>
          </a:p>
          <a:p>
            <a:pPr lvl="1">
              <a:lnSpc>
                <a:spcPts val="2240"/>
              </a:lnSpc>
            </a:pPr>
            <a:r>
              <a:rPr lang="nl-NL" sz="1600" b="1" dirty="0">
                <a:solidFill>
                  <a:srgbClr val="000000"/>
                </a:solidFill>
                <a:latin typeface="Druk Wide Medium"/>
              </a:rPr>
              <a:t>Utrecht:</a:t>
            </a:r>
            <a:r>
              <a:rPr lang="nl-NL" sz="1600" dirty="0">
                <a:solidFill>
                  <a:srgbClr val="000000"/>
                </a:solidFill>
                <a:latin typeface="Druk Wide Medium"/>
              </a:rPr>
              <a:t> </a:t>
            </a:r>
            <a:r>
              <a:rPr lang="nl-NL" sz="1600" dirty="0">
                <a:solidFill>
                  <a:srgbClr val="000000"/>
                </a:solidFill>
                <a:latin typeface="Druk Wide Medium"/>
                <a:hlinkClick r:id="rId3"/>
              </a:rPr>
              <a:t>www.jeugdfondssportencultuur.nl/utrecht</a:t>
            </a:r>
            <a:r>
              <a:rPr lang="nl-NL" sz="1600" dirty="0">
                <a:solidFill>
                  <a:srgbClr val="000000"/>
                </a:solidFill>
                <a:latin typeface="Druk Wide Medium"/>
              </a:rPr>
              <a:t>  </a:t>
            </a:r>
          </a:p>
          <a:p>
            <a:pPr lvl="1">
              <a:lnSpc>
                <a:spcPts val="2240"/>
              </a:lnSpc>
            </a:pPr>
            <a:endParaRPr lang="nl-NL" sz="1600" dirty="0">
              <a:solidFill>
                <a:srgbClr val="000000"/>
              </a:solidFill>
              <a:latin typeface="Druk Wide Medium"/>
            </a:endParaRPr>
          </a:p>
          <a:p>
            <a:pPr marL="742950" lvl="1" indent="-285750">
              <a:lnSpc>
                <a:spcPts val="2240"/>
              </a:lnSpc>
              <a:buFont typeface="Arial" panose="020B0604020202020204" pitchFamily="34" charset="0"/>
              <a:buChar char="•"/>
            </a:pPr>
            <a:r>
              <a:rPr lang="nl-NL" sz="1600" dirty="0">
                <a:solidFill>
                  <a:srgbClr val="000000"/>
                </a:solidFill>
                <a:latin typeface="Druk Wide Medium"/>
              </a:rPr>
              <a:t>Contact gegevens </a:t>
            </a:r>
            <a:r>
              <a:rPr lang="nl-NL" sz="1600" dirty="0" err="1">
                <a:solidFill>
                  <a:srgbClr val="000000"/>
                </a:solidFill>
                <a:latin typeface="Druk Wide Medium"/>
              </a:rPr>
              <a:t>back-office</a:t>
            </a:r>
            <a:r>
              <a:rPr lang="nl-NL" sz="1600" dirty="0">
                <a:solidFill>
                  <a:srgbClr val="000000"/>
                </a:solidFill>
                <a:latin typeface="Druk Wide Medium"/>
              </a:rPr>
              <a:t>:</a:t>
            </a:r>
          </a:p>
          <a:p>
            <a:pPr lvl="1">
              <a:lnSpc>
                <a:spcPts val="2240"/>
              </a:lnSpc>
            </a:pPr>
            <a:r>
              <a:rPr lang="nl-NL" sz="1600" b="1" dirty="0">
                <a:solidFill>
                  <a:srgbClr val="000000"/>
                </a:solidFill>
                <a:latin typeface="Druk Wide Medium"/>
              </a:rPr>
              <a:t>Tel: </a:t>
            </a:r>
            <a:r>
              <a:rPr lang="nl-NL" sz="1600" dirty="0">
                <a:solidFill>
                  <a:srgbClr val="000000"/>
                </a:solidFill>
                <a:latin typeface="Druk Wide Medium"/>
              </a:rPr>
              <a:t>06–14322908</a:t>
            </a:r>
          </a:p>
          <a:p>
            <a:pPr lvl="1">
              <a:lnSpc>
                <a:spcPts val="2240"/>
              </a:lnSpc>
            </a:pPr>
            <a:r>
              <a:rPr lang="nl-NL" sz="1600" b="1" dirty="0">
                <a:solidFill>
                  <a:srgbClr val="000000"/>
                </a:solidFill>
                <a:latin typeface="Druk Wide Medium"/>
              </a:rPr>
              <a:t>E-mail: </a:t>
            </a:r>
            <a:r>
              <a:rPr lang="nl-NL" sz="1600" dirty="0">
                <a:solidFill>
                  <a:srgbClr val="000000"/>
                </a:solidFill>
                <a:latin typeface="Druk Wide Medium"/>
              </a:rPr>
              <a:t> </a:t>
            </a:r>
            <a:r>
              <a:rPr lang="nl-NL" sz="1600" dirty="0">
                <a:solidFill>
                  <a:srgbClr val="000000"/>
                </a:solidFill>
                <a:latin typeface="Druk Wide Medium"/>
                <a:hlinkClick r:id="rId4"/>
              </a:rPr>
              <a:t>utrecht@jeugdfondssportencultuur.nl</a:t>
            </a:r>
            <a:endParaRPr lang="nl-NL" sz="1600" b="1" dirty="0">
              <a:solidFill>
                <a:srgbClr val="000000"/>
              </a:solidFill>
              <a:latin typeface="Druk Wide Medium"/>
            </a:endParaRPr>
          </a:p>
          <a:p>
            <a:pPr lvl="1">
              <a:lnSpc>
                <a:spcPts val="2240"/>
              </a:lnSpc>
            </a:pPr>
            <a:r>
              <a:rPr lang="nl-NL" sz="1600" dirty="0">
                <a:solidFill>
                  <a:srgbClr val="000000"/>
                </a:solidFill>
                <a:latin typeface="Druk Wide Medium"/>
              </a:rPr>
              <a:t>Zorg dat je het </a:t>
            </a:r>
            <a:r>
              <a:rPr lang="nl-NL" sz="1600" b="1" dirty="0">
                <a:solidFill>
                  <a:srgbClr val="000000"/>
                </a:solidFill>
                <a:latin typeface="Druk Wide Medium"/>
              </a:rPr>
              <a:t>aanvraagnummer</a:t>
            </a:r>
            <a:r>
              <a:rPr lang="nl-NL" sz="1600" dirty="0">
                <a:solidFill>
                  <a:srgbClr val="000000"/>
                </a:solidFill>
                <a:latin typeface="Druk Wide Medium"/>
              </a:rPr>
              <a:t> noteert in de mail óf bij de hand hebt wanneer je belt!</a:t>
            </a:r>
          </a:p>
          <a:p>
            <a:pPr lvl="1">
              <a:lnSpc>
                <a:spcPts val="2240"/>
              </a:lnSpc>
            </a:pPr>
            <a:endParaRPr lang="nl-NL" sz="1600" dirty="0">
              <a:solidFill>
                <a:srgbClr val="000000"/>
              </a:solidFill>
              <a:latin typeface="Druk Wide Medium"/>
            </a:endParaRPr>
          </a:p>
          <a:p>
            <a:pPr marL="742950" lvl="1" indent="-285750">
              <a:lnSpc>
                <a:spcPts val="2240"/>
              </a:lnSpc>
              <a:buFont typeface="Arial" panose="020B0604020202020204" pitchFamily="34" charset="0"/>
              <a:buChar char="•"/>
            </a:pPr>
            <a:r>
              <a:rPr lang="nl-NL" sz="1600" dirty="0">
                <a:solidFill>
                  <a:srgbClr val="000000"/>
                </a:solidFill>
                <a:latin typeface="Druk Wide Medium"/>
              </a:rPr>
              <a:t>Contactgegevens Mieke Hansen-Hilhorst, Lokaal aanspreekpunt JFSC Bunnik, zie </a:t>
            </a:r>
            <a:r>
              <a:rPr lang="nl-NL" sz="1600" dirty="0">
                <a:solidFill>
                  <a:srgbClr val="000000"/>
                </a:solidFill>
                <a:latin typeface="Druk Wide Medium"/>
                <a:hlinkClick r:id="rId5"/>
              </a:rPr>
              <a:t>spelregeldocument</a:t>
            </a:r>
            <a:endParaRPr lang="nl-NL" sz="1600" dirty="0">
              <a:solidFill>
                <a:srgbClr val="000000"/>
              </a:solidFill>
              <a:latin typeface="Druk Wide Medium"/>
            </a:endParaRPr>
          </a:p>
          <a:p>
            <a:pPr lvl="1">
              <a:lnSpc>
                <a:spcPts val="2240"/>
              </a:lnSpc>
            </a:pPr>
            <a:endParaRPr lang="nl-NL" sz="1600" dirty="0">
              <a:solidFill>
                <a:srgbClr val="000000"/>
              </a:solidFill>
              <a:latin typeface="Druk Wide Medium"/>
            </a:endParaRPr>
          </a:p>
          <a:p>
            <a:pPr marL="742950" lvl="1" indent="-285750">
              <a:lnSpc>
                <a:spcPts val="2240"/>
              </a:lnSpc>
              <a:buFont typeface="Arial" panose="020B0604020202020204" pitchFamily="34" charset="0"/>
              <a:buChar char="•"/>
            </a:pPr>
            <a:r>
              <a:rPr lang="nl-NL" sz="1600" dirty="0">
                <a:solidFill>
                  <a:srgbClr val="000000"/>
                </a:solidFill>
                <a:latin typeface="Druk Wide Medium"/>
              </a:rPr>
              <a:t>Inschrijven nieuwsbrief kan via onze website </a:t>
            </a:r>
          </a:p>
          <a:p>
            <a:pPr lvl="1">
              <a:lnSpc>
                <a:spcPts val="2240"/>
              </a:lnSpc>
            </a:pPr>
            <a:endParaRPr lang="nl-NL" sz="1600" dirty="0">
              <a:solidFill>
                <a:srgbClr val="000000"/>
              </a:solidFill>
              <a:latin typeface="Druk Wide Medium"/>
            </a:endParaRPr>
          </a:p>
          <a:p>
            <a:pPr lvl="1" algn="ctr">
              <a:lnSpc>
                <a:spcPts val="2240"/>
              </a:lnSpc>
            </a:pPr>
            <a:r>
              <a:rPr lang="nl-NL" sz="1600" b="1" dirty="0">
                <a:latin typeface="Druk Wide Medium"/>
                <a:cs typeface="Arial" panose="020B0604020202020204" pitchFamily="34" charset="0"/>
              </a:rPr>
              <a:t>Meedoen = Meer Kansen</a:t>
            </a:r>
            <a:endParaRPr lang="nl-NL" sz="1600" dirty="0">
              <a:solidFill>
                <a:srgbClr val="000000"/>
              </a:solidFill>
              <a:latin typeface="Druk Wide Medium"/>
            </a:endParaRPr>
          </a:p>
          <a:p>
            <a:pPr lvl="1">
              <a:lnSpc>
                <a:spcPts val="2240"/>
              </a:lnSpc>
            </a:pPr>
            <a:r>
              <a:rPr lang="nl-NL" sz="2400" dirty="0">
                <a:solidFill>
                  <a:srgbClr val="000000"/>
                </a:solidFill>
                <a:latin typeface="Druk Wide Medium"/>
              </a:rPr>
              <a:t> </a:t>
            </a:r>
          </a:p>
        </p:txBody>
      </p:sp>
      <p:sp>
        <p:nvSpPr>
          <p:cNvPr id="10" name="TextBox 4">
            <a:extLst>
              <a:ext uri="{FF2B5EF4-FFF2-40B4-BE49-F238E27FC236}">
                <a16:creationId xmlns:a16="http://schemas.microsoft.com/office/drawing/2014/main" id="{380E903D-0251-4463-86F1-72D500AC26E5}"/>
              </a:ext>
            </a:extLst>
          </p:cNvPr>
          <p:cNvSpPr txBox="1"/>
          <p:nvPr/>
        </p:nvSpPr>
        <p:spPr>
          <a:xfrm>
            <a:off x="5554850" y="337624"/>
            <a:ext cx="3096039" cy="258982"/>
          </a:xfrm>
          <a:prstGeom prst="rect">
            <a:avLst/>
          </a:prstGeom>
        </p:spPr>
        <p:txBody>
          <a:bodyPr wrap="square" lIns="0" tIns="0" rIns="0" bIns="0" rtlCol="0" anchor="t">
            <a:spAutoFit/>
          </a:bodyPr>
          <a:lstStyle/>
          <a:p>
            <a:pPr>
              <a:lnSpc>
                <a:spcPts val="2240"/>
              </a:lnSpc>
            </a:pPr>
            <a:r>
              <a:rPr lang="nl-NL" sz="1400" dirty="0">
                <a:solidFill>
                  <a:srgbClr val="000000"/>
                </a:solidFill>
                <a:latin typeface="Druk Wide Medium"/>
                <a:hlinkClick r:id="rId6"/>
              </a:rPr>
              <a:t>www.allekinderendoenmee.nl</a:t>
            </a:r>
            <a:r>
              <a:rPr lang="nl-NL" sz="1400" dirty="0">
                <a:solidFill>
                  <a:srgbClr val="000000"/>
                </a:solidFill>
                <a:latin typeface="Druk Wide Medium"/>
              </a:rPr>
              <a:t> </a:t>
            </a:r>
          </a:p>
        </p:txBody>
      </p:sp>
      <p:pic>
        <p:nvPicPr>
          <p:cNvPr id="17" name="Afbeelding 16" descr="Afbeelding met persoon, person, sport, spel&#10;&#10;Automatisch gegenereerde beschrijving">
            <a:extLst>
              <a:ext uri="{FF2B5EF4-FFF2-40B4-BE49-F238E27FC236}">
                <a16:creationId xmlns:a16="http://schemas.microsoft.com/office/drawing/2014/main" id="{57B1A015-F6C6-4F4F-86A8-C5270D03C31E}"/>
              </a:ext>
            </a:extLst>
          </p:cNvPr>
          <p:cNvPicPr>
            <a:picLocks noChangeAspect="1"/>
          </p:cNvPicPr>
          <p:nvPr/>
        </p:nvPicPr>
        <p:blipFill>
          <a:blip r:embed="rId7"/>
          <a:stretch>
            <a:fillRect/>
          </a:stretch>
        </p:blipFill>
        <p:spPr>
          <a:xfrm>
            <a:off x="7749155" y="2207744"/>
            <a:ext cx="1760992" cy="2650756"/>
          </a:xfrm>
          <a:prstGeom prst="rect">
            <a:avLst/>
          </a:prstGeom>
        </p:spPr>
      </p:pic>
      <p:pic>
        <p:nvPicPr>
          <p:cNvPr id="11" name="Afbeelding 10">
            <a:extLst>
              <a:ext uri="{FF2B5EF4-FFF2-40B4-BE49-F238E27FC236}">
                <a16:creationId xmlns:a16="http://schemas.microsoft.com/office/drawing/2014/main" id="{964E8644-7B01-4D96-9477-34728C950FC8}"/>
              </a:ext>
            </a:extLst>
          </p:cNvPr>
          <p:cNvPicPr>
            <a:picLocks noChangeAspect="1"/>
          </p:cNvPicPr>
          <p:nvPr/>
        </p:nvPicPr>
        <p:blipFill>
          <a:blip r:embed="rId8"/>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411542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35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14495" y="0"/>
            <a:ext cx="9144000" cy="1020720"/>
          </a:xfrm>
          <a:prstGeom prst="rect">
            <a:avLst/>
          </a:prstGeom>
          <a:solidFill>
            <a:srgbClr val="FFC800"/>
          </a:solidFill>
        </p:spPr>
        <p:txBody>
          <a:bodyPr/>
          <a:lstStyle/>
          <a:p>
            <a:endParaRPr lang="nl-NL" dirty="0"/>
          </a:p>
          <a:p>
            <a:r>
              <a:rPr lang="nl-NL" sz="4000" dirty="0"/>
              <a:t>Even voorstellen</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sp>
        <p:nvSpPr>
          <p:cNvPr id="11" name="Tekstvak 10">
            <a:extLst>
              <a:ext uri="{FF2B5EF4-FFF2-40B4-BE49-F238E27FC236}">
                <a16:creationId xmlns:a16="http://schemas.microsoft.com/office/drawing/2014/main" id="{9061E920-CF97-4052-93CA-C43B5EB32420}"/>
              </a:ext>
            </a:extLst>
          </p:cNvPr>
          <p:cNvSpPr txBox="1"/>
          <p:nvPr/>
        </p:nvSpPr>
        <p:spPr>
          <a:xfrm>
            <a:off x="782291" y="1453473"/>
            <a:ext cx="8116383" cy="2308324"/>
          </a:xfrm>
          <a:prstGeom prst="rect">
            <a:avLst/>
          </a:prstGeom>
          <a:noFill/>
        </p:spPr>
        <p:txBody>
          <a:bodyPr wrap="square" rtlCol="0">
            <a:spAutoFit/>
          </a:bodyPr>
          <a:lstStyle/>
          <a:p>
            <a:pPr marL="285750" indent="-285750">
              <a:buFont typeface="Arial" panose="020B0604020202020204" pitchFamily="34" charset="0"/>
              <a:buChar char="•"/>
            </a:pPr>
            <a:r>
              <a:rPr lang="nl-NL" dirty="0">
                <a:latin typeface="Druk Wide Medium"/>
              </a:rPr>
              <a:t>Jolanda Kamphuis, coördinator – JFSC Utrecht</a:t>
            </a:r>
          </a:p>
          <a:p>
            <a:pPr marL="285750" indent="-285750">
              <a:buFont typeface="Arial" panose="020B0604020202020204" pitchFamily="34" charset="0"/>
              <a:buChar char="•"/>
            </a:pPr>
            <a:endParaRPr lang="nl-NL" dirty="0">
              <a:latin typeface="Druk Wide Medium"/>
            </a:endParaRPr>
          </a:p>
          <a:p>
            <a:pPr marL="285750" indent="-285750">
              <a:buFont typeface="Arial" panose="020B0604020202020204" pitchFamily="34" charset="0"/>
              <a:buChar char="•"/>
            </a:pPr>
            <a:r>
              <a:rPr lang="nl-NL" dirty="0">
                <a:latin typeface="Druk Wide Medium"/>
              </a:rPr>
              <a:t>Mieke Hansen-Hilhorst - Lokaal aanspreekpunt JFSC Utrecht</a:t>
            </a:r>
          </a:p>
          <a:p>
            <a:pPr marL="285750" indent="-285750">
              <a:buFont typeface="Arial" panose="020B0604020202020204" pitchFamily="34" charset="0"/>
              <a:buChar char="•"/>
            </a:pPr>
            <a:endParaRPr lang="nl-NL" dirty="0">
              <a:latin typeface="Druk Wide Medium"/>
            </a:endParaRPr>
          </a:p>
          <a:p>
            <a:pPr marL="285750" indent="-285750">
              <a:buFont typeface="Arial" panose="020B0604020202020204" pitchFamily="34" charset="0"/>
              <a:buChar char="•"/>
            </a:pPr>
            <a:r>
              <a:rPr lang="nl-NL" dirty="0">
                <a:latin typeface="Druk Wide Medium"/>
              </a:rPr>
              <a:t>Verder bestaat het team uit:</a:t>
            </a:r>
          </a:p>
          <a:p>
            <a:pPr marL="742950" lvl="1" indent="-285750">
              <a:buFont typeface="Arial" panose="020B0604020202020204" pitchFamily="34" charset="0"/>
              <a:buChar char="•"/>
            </a:pPr>
            <a:r>
              <a:rPr lang="nl-NL" dirty="0">
                <a:latin typeface="Druk Wide Medium"/>
              </a:rPr>
              <a:t>Projectmedewerker</a:t>
            </a:r>
          </a:p>
          <a:p>
            <a:pPr marL="742950" lvl="1" indent="-285750">
              <a:buFont typeface="Arial" panose="020B0604020202020204" pitchFamily="34" charset="0"/>
              <a:buChar char="•"/>
            </a:pPr>
            <a:r>
              <a:rPr lang="nl-NL" dirty="0">
                <a:latin typeface="Druk Wide Medium"/>
              </a:rPr>
              <a:t>Communicatie medewerker</a:t>
            </a:r>
          </a:p>
          <a:p>
            <a:pPr marL="742950" lvl="1" indent="-285750">
              <a:buFont typeface="Arial" panose="020B0604020202020204" pitchFamily="34" charset="0"/>
              <a:buChar char="•"/>
            </a:pPr>
            <a:r>
              <a:rPr lang="nl-NL" dirty="0">
                <a:latin typeface="Druk Wide Medium"/>
              </a:rPr>
              <a:t>Backoffice Team</a:t>
            </a:r>
          </a:p>
        </p:txBody>
      </p:sp>
      <p:pic>
        <p:nvPicPr>
          <p:cNvPr id="14" name="Afbeelding 13" descr="Afbeelding met persoon, person, nacht, staand&#10;&#10;Automatisch gegenereerde beschrijving">
            <a:extLst>
              <a:ext uri="{FF2B5EF4-FFF2-40B4-BE49-F238E27FC236}">
                <a16:creationId xmlns:a16="http://schemas.microsoft.com/office/drawing/2014/main" id="{55DC6000-2514-400D-8DB7-FC118C4BC37E}"/>
              </a:ext>
            </a:extLst>
          </p:cNvPr>
          <p:cNvPicPr>
            <a:picLocks noChangeAspect="1"/>
          </p:cNvPicPr>
          <p:nvPr/>
        </p:nvPicPr>
        <p:blipFill>
          <a:blip r:embed="rId3"/>
          <a:stretch>
            <a:fillRect/>
          </a:stretch>
        </p:blipFill>
        <p:spPr>
          <a:xfrm>
            <a:off x="5185888" y="2480535"/>
            <a:ext cx="3712786" cy="2462997"/>
          </a:xfrm>
          <a:prstGeom prst="rect">
            <a:avLst/>
          </a:prstGeom>
        </p:spPr>
      </p:pic>
      <p:pic>
        <p:nvPicPr>
          <p:cNvPr id="10" name="Afbeelding 9">
            <a:extLst>
              <a:ext uri="{FF2B5EF4-FFF2-40B4-BE49-F238E27FC236}">
                <a16:creationId xmlns:a16="http://schemas.microsoft.com/office/drawing/2014/main" id="{A03809E5-8448-4F60-AB2B-878DBB7B7623}"/>
              </a:ext>
            </a:extLst>
          </p:cNvPr>
          <p:cNvPicPr>
            <a:picLocks noChangeAspect="1"/>
          </p:cNvPicPr>
          <p:nvPr/>
        </p:nvPicPr>
        <p:blipFill>
          <a:blip r:embed="rId4"/>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277956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46705" y="923642"/>
            <a:ext cx="6427694" cy="3180273"/>
          </a:xfrm>
        </p:spPr>
        <p:txBody>
          <a:bodyPr lIns="0" tIns="0" rIns="0" bIns="0">
            <a:noAutofit/>
          </a:bodyPr>
          <a:lstStyle/>
          <a:p>
            <a:pPr defTabSz="819150" fontAlgn="auto">
              <a:spcAft>
                <a:spcPts val="0"/>
              </a:spcAft>
              <a:defRPr/>
            </a:pPr>
            <a:r>
              <a:rPr lang="nl-NL" sz="2000" dirty="0">
                <a:latin typeface="Druk Wide Medium"/>
                <a:cs typeface="Arial" panose="020B0604020202020204" pitchFamily="34" charset="0"/>
              </a:rPr>
              <a:t>Wat doet het Jeugdfonds Sport &amp; Cultuur?</a:t>
            </a:r>
          </a:p>
          <a:p>
            <a:pPr defTabSz="819150" fontAlgn="auto">
              <a:spcAft>
                <a:spcPts val="0"/>
              </a:spcAft>
              <a:defRPr/>
            </a:pPr>
            <a:r>
              <a:rPr lang="nl-NL" sz="2000" dirty="0">
                <a:latin typeface="Druk Wide Medium"/>
                <a:cs typeface="Arial" panose="020B0604020202020204" pitchFamily="34" charset="0"/>
              </a:rPr>
              <a:t>Onze organisatie</a:t>
            </a:r>
          </a:p>
          <a:p>
            <a:pPr defTabSz="819150" fontAlgn="auto">
              <a:spcAft>
                <a:spcPts val="0"/>
              </a:spcAft>
              <a:defRPr/>
            </a:pPr>
            <a:r>
              <a:rPr lang="nl-NL" sz="2000" dirty="0">
                <a:latin typeface="Druk Wide Medium"/>
                <a:cs typeface="Arial" panose="020B0604020202020204" pitchFamily="34" charset="0"/>
              </a:rPr>
              <a:t>Intermediairs</a:t>
            </a:r>
          </a:p>
          <a:p>
            <a:pPr defTabSz="819150" fontAlgn="auto">
              <a:spcAft>
                <a:spcPts val="0"/>
              </a:spcAft>
              <a:defRPr/>
            </a:pPr>
            <a:r>
              <a:rPr lang="nl-NL" sz="2000" dirty="0">
                <a:latin typeface="Druk Wide Medium"/>
                <a:cs typeface="Arial" panose="020B0604020202020204" pitchFamily="34" charset="0"/>
              </a:rPr>
              <a:t>Werkwijze</a:t>
            </a:r>
          </a:p>
          <a:p>
            <a:pPr defTabSz="819150" fontAlgn="auto">
              <a:spcAft>
                <a:spcPts val="0"/>
              </a:spcAft>
              <a:defRPr/>
            </a:pPr>
            <a:r>
              <a:rPr lang="nl-NL" sz="2000" dirty="0">
                <a:latin typeface="Druk Wide Medium"/>
                <a:cs typeface="Arial" panose="020B0604020202020204" pitchFamily="34" charset="0"/>
              </a:rPr>
              <a:t>Tijd voor vragen</a:t>
            </a:r>
          </a:p>
          <a:p>
            <a:pPr marL="0" indent="0">
              <a:buNone/>
            </a:pPr>
            <a:endParaRPr lang="nl-NL" sz="1400" b="1" dirty="0">
              <a:latin typeface="Arial"/>
              <a:cs typeface="Arial"/>
            </a:endParaRPr>
          </a:p>
        </p:txBody>
      </p:sp>
      <p:sp>
        <p:nvSpPr>
          <p:cNvPr id="4" name="Tijdelijke aanduiding voor inhoud 2"/>
          <p:cNvSpPr txBox="1">
            <a:spLocks/>
          </p:cNvSpPr>
          <p:nvPr/>
        </p:nvSpPr>
        <p:spPr>
          <a:xfrm>
            <a:off x="446705" y="367357"/>
            <a:ext cx="6427694" cy="35686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2200" b="1" dirty="0">
                <a:solidFill>
                  <a:srgbClr val="B18CEC"/>
                </a:solidFill>
                <a:latin typeface="Druk Wide Medium"/>
                <a:cs typeface="Arial" panose="020B0604020202020204" pitchFamily="34" charset="0"/>
              </a:rPr>
              <a:t>Inhoud</a:t>
            </a:r>
          </a:p>
        </p:txBody>
      </p:sp>
    </p:spTree>
    <p:extLst>
      <p:ext uri="{BB962C8B-B14F-4D97-AF65-F5344CB8AC3E}">
        <p14:creationId xmlns:p14="http://schemas.microsoft.com/office/powerpoint/2010/main" val="378453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14495" y="0"/>
            <a:ext cx="9144000" cy="1020720"/>
          </a:xfrm>
          <a:prstGeom prst="rect">
            <a:avLst/>
          </a:prstGeom>
          <a:solidFill>
            <a:srgbClr val="FFC800"/>
          </a:solidFill>
        </p:spPr>
        <p:txBody>
          <a:bodyPr/>
          <a:lstStyle/>
          <a:p>
            <a:endParaRPr lang="nl-NL" dirty="0"/>
          </a:p>
          <a:p>
            <a:r>
              <a:rPr lang="nl-NL" sz="4000" dirty="0"/>
              <a:t>Kinderen in armoede</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pic>
        <p:nvPicPr>
          <p:cNvPr id="10" name="Tijdelijke aanduiding voor inhoud 4" descr="Afbeelding met tekening&#10;&#10;Automatisch gegenereerde beschrijving">
            <a:extLst>
              <a:ext uri="{FF2B5EF4-FFF2-40B4-BE49-F238E27FC236}">
                <a16:creationId xmlns:a16="http://schemas.microsoft.com/office/drawing/2014/main" id="{0F09482E-254B-4116-9A8F-E6EE81D5BEB7}"/>
              </a:ext>
            </a:extLst>
          </p:cNvPr>
          <p:cNvPicPr>
            <a:picLocks noChangeAspect="1"/>
          </p:cNvPicPr>
          <p:nvPr/>
        </p:nvPicPr>
        <p:blipFill>
          <a:blip r:embed="rId3"/>
          <a:stretch>
            <a:fillRect/>
          </a:stretch>
        </p:blipFill>
        <p:spPr>
          <a:xfrm>
            <a:off x="1700096" y="2041674"/>
            <a:ext cx="5005503" cy="2815596"/>
          </a:xfrm>
          <a:prstGeom prst="rect">
            <a:avLst/>
          </a:prstGeom>
        </p:spPr>
      </p:pic>
      <p:sp>
        <p:nvSpPr>
          <p:cNvPr id="12" name="Tekstvak 11">
            <a:extLst>
              <a:ext uri="{FF2B5EF4-FFF2-40B4-BE49-F238E27FC236}">
                <a16:creationId xmlns:a16="http://schemas.microsoft.com/office/drawing/2014/main" id="{F78EA589-FC2B-4DED-91EF-29014E3754AF}"/>
              </a:ext>
            </a:extLst>
          </p:cNvPr>
          <p:cNvSpPr txBox="1"/>
          <p:nvPr/>
        </p:nvSpPr>
        <p:spPr>
          <a:xfrm>
            <a:off x="1913130" y="1559850"/>
            <a:ext cx="4579434" cy="400110"/>
          </a:xfrm>
          <a:prstGeom prst="rect">
            <a:avLst/>
          </a:prstGeom>
          <a:noFill/>
        </p:spPr>
        <p:txBody>
          <a:bodyPr wrap="square">
            <a:spAutoFit/>
          </a:bodyPr>
          <a:lstStyle/>
          <a:p>
            <a:pPr algn="ctr"/>
            <a:r>
              <a:rPr lang="nl-NL" sz="2000" b="1" dirty="0">
                <a:latin typeface="Druk Wide Medium"/>
                <a:cs typeface="Arial" panose="020B0604020202020204" pitchFamily="34" charset="0"/>
              </a:rPr>
              <a:t>1 op de 11 kinderen groeit op in armoede</a:t>
            </a:r>
          </a:p>
        </p:txBody>
      </p:sp>
      <p:pic>
        <p:nvPicPr>
          <p:cNvPr id="11" name="Afbeelding 10">
            <a:extLst>
              <a:ext uri="{FF2B5EF4-FFF2-40B4-BE49-F238E27FC236}">
                <a16:creationId xmlns:a16="http://schemas.microsoft.com/office/drawing/2014/main" id="{47490309-9D2F-446D-BCBC-5C905684FDDA}"/>
              </a:ext>
            </a:extLst>
          </p:cNvPr>
          <p:cNvPicPr>
            <a:picLocks noChangeAspect="1"/>
          </p:cNvPicPr>
          <p:nvPr/>
        </p:nvPicPr>
        <p:blipFill>
          <a:blip r:embed="rId4"/>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371880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14495" y="0"/>
            <a:ext cx="9144000" cy="1282120"/>
          </a:xfrm>
          <a:prstGeom prst="rect">
            <a:avLst/>
          </a:prstGeom>
          <a:solidFill>
            <a:srgbClr val="FFC800"/>
          </a:solidFill>
        </p:spPr>
      </p:sp>
      <p:sp>
        <p:nvSpPr>
          <p:cNvPr id="6" name="TextBox 6"/>
          <p:cNvSpPr txBox="1"/>
          <p:nvPr/>
        </p:nvSpPr>
        <p:spPr>
          <a:xfrm>
            <a:off x="572877" y="80356"/>
            <a:ext cx="7764301" cy="1878591"/>
          </a:xfrm>
          <a:prstGeom prst="rect">
            <a:avLst/>
          </a:prstGeom>
        </p:spPr>
        <p:txBody>
          <a:bodyPr wrap="square" lIns="0" tIns="0" rIns="0" bIns="0" rtlCol="0" anchor="t">
            <a:spAutoFit/>
          </a:bodyPr>
          <a:lstStyle/>
          <a:p>
            <a:pPr marL="0" indent="0">
              <a:buNone/>
            </a:pPr>
            <a:endParaRPr lang="nl-NL" sz="3600" b="1" dirty="0">
              <a:latin typeface="Druk Wide Medium"/>
              <a:cs typeface="Druk Wide Medium"/>
            </a:endParaRPr>
          </a:p>
          <a:p>
            <a:pPr marL="0" indent="0">
              <a:buNone/>
            </a:pPr>
            <a:r>
              <a:rPr lang="nl-NL" sz="3600" b="1" dirty="0">
                <a:latin typeface="Druk Wide Medium"/>
                <a:cs typeface="Druk Wide Medium"/>
              </a:rPr>
              <a:t>Jeugdfonds Sport &amp; Cultuur Utrecht</a:t>
            </a: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sp>
        <p:nvSpPr>
          <p:cNvPr id="11" name="Tekstvak 10">
            <a:extLst>
              <a:ext uri="{FF2B5EF4-FFF2-40B4-BE49-F238E27FC236}">
                <a16:creationId xmlns:a16="http://schemas.microsoft.com/office/drawing/2014/main" id="{85FF14B7-91D4-4E86-87A0-3034A9D83EC8}"/>
              </a:ext>
            </a:extLst>
          </p:cNvPr>
          <p:cNvSpPr txBox="1"/>
          <p:nvPr/>
        </p:nvSpPr>
        <p:spPr>
          <a:xfrm>
            <a:off x="921833" y="2024265"/>
            <a:ext cx="5612781" cy="1754326"/>
          </a:xfrm>
          <a:prstGeom prst="rect">
            <a:avLst/>
          </a:prstGeom>
          <a:noFill/>
        </p:spPr>
        <p:txBody>
          <a:bodyPr wrap="square">
            <a:spAutoFit/>
          </a:bodyPr>
          <a:lstStyle/>
          <a:p>
            <a:pPr marL="0" indent="0" algn="ctr">
              <a:buNone/>
              <a:defRPr/>
            </a:pPr>
            <a:r>
              <a:rPr lang="nl-NL" sz="1800" dirty="0">
                <a:latin typeface="Druk Wide Medium"/>
                <a:cs typeface="Arial" panose="020B0604020202020204" pitchFamily="34" charset="0"/>
              </a:rPr>
              <a:t>Het Jeugdfonds Sport &amp; Cultuur creëert sport- en cultuurkansen voor kinderen van 0 tot 18 jaar die om financiële redenen geen lid kunnen worden van een sportvereniging of cultuurinstelling. Wij betalen de contributie van de sportvereniging of cultuurinstelling en/of de benodigde attributen.</a:t>
            </a:r>
          </a:p>
        </p:txBody>
      </p:sp>
      <p:pic>
        <p:nvPicPr>
          <p:cNvPr id="15" name="Afbeelding 14" descr="Afbeelding met bal, persoon, person, voetbal&#10;&#10;Automatisch gegenereerde beschrijving">
            <a:hlinkClick r:id="rId3"/>
            <a:extLst>
              <a:ext uri="{FF2B5EF4-FFF2-40B4-BE49-F238E27FC236}">
                <a16:creationId xmlns:a16="http://schemas.microsoft.com/office/drawing/2014/main" id="{87C69761-CF58-4FB5-9C5B-1604D469F989}"/>
              </a:ext>
            </a:extLst>
          </p:cNvPr>
          <p:cNvPicPr>
            <a:picLocks noChangeAspect="1"/>
          </p:cNvPicPr>
          <p:nvPr/>
        </p:nvPicPr>
        <p:blipFill>
          <a:blip r:embed="rId4"/>
          <a:stretch>
            <a:fillRect/>
          </a:stretch>
        </p:blipFill>
        <p:spPr>
          <a:xfrm>
            <a:off x="5845598" y="167807"/>
            <a:ext cx="3430144" cy="5148263"/>
          </a:xfrm>
          <a:prstGeom prst="rect">
            <a:avLst/>
          </a:prstGeom>
        </p:spPr>
      </p:pic>
      <p:pic>
        <p:nvPicPr>
          <p:cNvPr id="7" name="Afbeelding 6">
            <a:extLst>
              <a:ext uri="{FF2B5EF4-FFF2-40B4-BE49-F238E27FC236}">
                <a16:creationId xmlns:a16="http://schemas.microsoft.com/office/drawing/2014/main" id="{7E52B4C7-2A38-44AC-A41A-FACED1CB00A9}"/>
              </a:ext>
            </a:extLst>
          </p:cNvPr>
          <p:cNvPicPr>
            <a:picLocks noChangeAspect="1"/>
          </p:cNvPicPr>
          <p:nvPr/>
        </p:nvPicPr>
        <p:blipFill>
          <a:blip r:embed="rId5"/>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357472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0" y="-5648"/>
            <a:ext cx="9144000" cy="957676"/>
          </a:xfrm>
          <a:prstGeom prst="rect">
            <a:avLst/>
          </a:prstGeom>
          <a:solidFill>
            <a:srgbClr val="FFC800"/>
          </a:solidFill>
        </p:spPr>
        <p:txBody>
          <a:bodyPr/>
          <a:lstStyle/>
          <a:p>
            <a:endParaRPr lang="nl-NL" dirty="0"/>
          </a:p>
          <a:p>
            <a:r>
              <a:rPr lang="nl-NL" sz="4000" dirty="0"/>
              <a:t>Kansen op een betere toekomst</a:t>
            </a:r>
          </a:p>
        </p:txBody>
      </p:sp>
      <p:sp>
        <p:nvSpPr>
          <p:cNvPr id="6" name="TextBox 6"/>
          <p:cNvSpPr txBox="1"/>
          <p:nvPr/>
        </p:nvSpPr>
        <p:spPr>
          <a:xfrm>
            <a:off x="434933" y="360089"/>
            <a:ext cx="7764301" cy="1527213"/>
          </a:xfrm>
          <a:prstGeom prst="rect">
            <a:avLst/>
          </a:prstGeom>
        </p:spPr>
        <p:txBody>
          <a:bodyPr wrap="square" lIns="0" tIns="0" rIns="0" bIns="0" rtlCol="0" anchor="t">
            <a:spAutoFit/>
          </a:bodyPr>
          <a:lstStyle/>
          <a:p>
            <a:pPr>
              <a:lnSpc>
                <a:spcPts val="5940"/>
              </a:lnSpc>
              <a:spcBef>
                <a:spcPct val="0"/>
              </a:spcBef>
            </a:pPr>
            <a:endParaRPr lang="en-US" sz="4400" dirty="0">
              <a:solidFill>
                <a:srgbClr val="251D20"/>
              </a:solidFill>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sp>
        <p:nvSpPr>
          <p:cNvPr id="12" name="Tijdelijke aanduiding voor inhoud 2">
            <a:extLst>
              <a:ext uri="{FF2B5EF4-FFF2-40B4-BE49-F238E27FC236}">
                <a16:creationId xmlns:a16="http://schemas.microsoft.com/office/drawing/2014/main" id="{F23D4216-4B62-4066-AEF6-CC6CCA9976C1}"/>
              </a:ext>
            </a:extLst>
          </p:cNvPr>
          <p:cNvSpPr txBox="1">
            <a:spLocks/>
          </p:cNvSpPr>
          <p:nvPr/>
        </p:nvSpPr>
        <p:spPr>
          <a:xfrm>
            <a:off x="390111" y="1453788"/>
            <a:ext cx="6055696" cy="3012339"/>
          </a:xfrm>
          <a:prstGeom prst="rect">
            <a:avLst/>
          </a:prstGeom>
        </p:spPr>
        <p:txBody>
          <a:bodyPr wrap="square" lIns="0" tIns="0" rIns="0" bIns="0" numCol="1" spcCol="27000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nl-NL" sz="1800" dirty="0">
                <a:latin typeface="Druk Wide Medium"/>
                <a:cs typeface="Arial" panose="020B0604020202020204" pitchFamily="34" charset="0"/>
              </a:rPr>
              <a:t>Fysieke, sociale en mentale ontwikkeling</a:t>
            </a:r>
          </a:p>
          <a:p>
            <a:pPr>
              <a:defRPr/>
            </a:pPr>
            <a:r>
              <a:rPr lang="nl-NL" sz="1800" dirty="0">
                <a:latin typeface="Druk Wide Medium"/>
                <a:cs typeface="Arial" panose="020B0604020202020204" pitchFamily="34" charset="0"/>
              </a:rPr>
              <a:t>Nieuwe en kansrijke sociale netwerken</a:t>
            </a:r>
          </a:p>
          <a:p>
            <a:pPr>
              <a:defRPr/>
            </a:pPr>
            <a:r>
              <a:rPr lang="nl-NL" sz="1800" dirty="0">
                <a:latin typeface="Druk Wide Medium"/>
                <a:cs typeface="Arial" panose="020B0604020202020204" pitchFamily="34" charset="0"/>
              </a:rPr>
              <a:t>Afleiding van de zorgen thuis</a:t>
            </a:r>
          </a:p>
          <a:p>
            <a:pPr>
              <a:defRPr/>
            </a:pPr>
            <a:r>
              <a:rPr lang="nl-NL" sz="1800" dirty="0">
                <a:latin typeface="Druk Wide Medium"/>
                <a:cs typeface="Arial" panose="020B0604020202020204" pitchFamily="34" charset="0"/>
              </a:rPr>
              <a:t>Een andere rol dan thuis of in de wijk</a:t>
            </a:r>
          </a:p>
          <a:p>
            <a:pPr>
              <a:defRPr/>
            </a:pPr>
            <a:r>
              <a:rPr lang="nl-NL" sz="1800" dirty="0">
                <a:latin typeface="Druk Wide Medium"/>
                <a:cs typeface="Arial" panose="020B0604020202020204" pitchFamily="34" charset="0"/>
              </a:rPr>
              <a:t>Trots en zelfvertrouwen</a:t>
            </a:r>
          </a:p>
          <a:p>
            <a:pPr>
              <a:defRPr/>
            </a:pPr>
            <a:r>
              <a:rPr lang="nl-NL" sz="1800" dirty="0">
                <a:latin typeface="Druk Wide Medium"/>
                <a:cs typeface="Arial" panose="020B0604020202020204" pitchFamily="34" charset="0"/>
              </a:rPr>
              <a:t>Leren winnen en verliezen</a:t>
            </a:r>
          </a:p>
          <a:p>
            <a:pPr>
              <a:defRPr/>
            </a:pPr>
            <a:r>
              <a:rPr lang="nl-NL" sz="1800" dirty="0">
                <a:latin typeface="Druk Wide Medium"/>
                <a:cs typeface="Arial" panose="020B0604020202020204" pitchFamily="34" charset="0"/>
              </a:rPr>
              <a:t>Doorzettingsvermogen</a:t>
            </a:r>
          </a:p>
          <a:p>
            <a:pPr>
              <a:defRPr/>
            </a:pPr>
            <a:r>
              <a:rPr lang="nl-NL" sz="1800" dirty="0">
                <a:latin typeface="Druk Wide Medium"/>
                <a:cs typeface="Arial" panose="020B0604020202020204" pitchFamily="34" charset="0"/>
              </a:rPr>
              <a:t>Plezier</a:t>
            </a:r>
            <a:endParaRPr lang="nl-NL" sz="2400" dirty="0">
              <a:latin typeface="Druk Wide Medium"/>
              <a:cs typeface="Arial" panose="020B0604020202020204" pitchFamily="34" charset="0"/>
            </a:endParaRPr>
          </a:p>
        </p:txBody>
      </p:sp>
      <p:pic>
        <p:nvPicPr>
          <p:cNvPr id="14" name="Afbeelding 13" descr="Afbeelding met sport, buiten, racket, speler&#10;&#10;Automatisch gegenereerde beschrijving">
            <a:extLst>
              <a:ext uri="{FF2B5EF4-FFF2-40B4-BE49-F238E27FC236}">
                <a16:creationId xmlns:a16="http://schemas.microsoft.com/office/drawing/2014/main" id="{9982468D-D4D4-4BD7-BA9A-D1EE47B05E72}"/>
              </a:ext>
            </a:extLst>
          </p:cNvPr>
          <p:cNvPicPr>
            <a:picLocks noChangeAspect="1"/>
          </p:cNvPicPr>
          <p:nvPr/>
        </p:nvPicPr>
        <p:blipFill>
          <a:blip r:embed="rId3"/>
          <a:stretch>
            <a:fillRect/>
          </a:stretch>
        </p:blipFill>
        <p:spPr>
          <a:xfrm>
            <a:off x="4440159" y="53825"/>
            <a:ext cx="3430144" cy="5148263"/>
          </a:xfrm>
          <a:prstGeom prst="rect">
            <a:avLst/>
          </a:prstGeom>
        </p:spPr>
      </p:pic>
      <p:pic>
        <p:nvPicPr>
          <p:cNvPr id="10" name="Afbeelding 9">
            <a:extLst>
              <a:ext uri="{FF2B5EF4-FFF2-40B4-BE49-F238E27FC236}">
                <a16:creationId xmlns:a16="http://schemas.microsoft.com/office/drawing/2014/main" id="{AFF304A5-F516-43A8-9B7B-B4E0EF40FC3C}"/>
              </a:ext>
            </a:extLst>
          </p:cNvPr>
          <p:cNvPicPr>
            <a:picLocks noChangeAspect="1"/>
          </p:cNvPicPr>
          <p:nvPr/>
        </p:nvPicPr>
        <p:blipFill>
          <a:blip r:embed="rId4"/>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147064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jdelijke aanduiding voor inhoud 2"/>
          <p:cNvSpPr txBox="1">
            <a:spLocks/>
          </p:cNvSpPr>
          <p:nvPr/>
        </p:nvSpPr>
        <p:spPr>
          <a:xfrm>
            <a:off x="446705" y="255240"/>
            <a:ext cx="6055696" cy="35686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b="1" dirty="0">
                <a:solidFill>
                  <a:srgbClr val="B18CEC"/>
                </a:solidFill>
                <a:latin typeface="Druk Wide Medium"/>
                <a:cs typeface="Druk Wide Medium"/>
              </a:rPr>
              <a:t>Impact Utrecht</a:t>
            </a:r>
          </a:p>
        </p:txBody>
      </p:sp>
      <p:grpSp>
        <p:nvGrpSpPr>
          <p:cNvPr id="53" name="Groep 52">
            <a:extLst>
              <a:ext uri="{FF2B5EF4-FFF2-40B4-BE49-F238E27FC236}">
                <a16:creationId xmlns:a16="http://schemas.microsoft.com/office/drawing/2014/main" id="{FE01D503-5DC2-4E71-BEE2-B0976E760112}"/>
              </a:ext>
            </a:extLst>
          </p:cNvPr>
          <p:cNvGrpSpPr/>
          <p:nvPr/>
        </p:nvGrpSpPr>
        <p:grpSpPr>
          <a:xfrm>
            <a:off x="4870570" y="596041"/>
            <a:ext cx="2078144" cy="1489338"/>
            <a:chOff x="327772" y="778109"/>
            <a:chExt cx="1292599" cy="1053961"/>
          </a:xfrm>
        </p:grpSpPr>
        <p:pic>
          <p:nvPicPr>
            <p:cNvPr id="19" name="Afbeelding 18">
              <a:extLst>
                <a:ext uri="{FF2B5EF4-FFF2-40B4-BE49-F238E27FC236}">
                  <a16:creationId xmlns:a16="http://schemas.microsoft.com/office/drawing/2014/main" id="{55871279-FC58-4C21-BB62-6805294417C8}"/>
                </a:ext>
              </a:extLst>
            </p:cNvPr>
            <p:cNvPicPr>
              <a:picLocks noChangeAspect="1"/>
            </p:cNvPicPr>
            <p:nvPr/>
          </p:nvPicPr>
          <p:blipFill>
            <a:blip r:embed="rId4"/>
            <a:stretch>
              <a:fillRect/>
            </a:stretch>
          </p:blipFill>
          <p:spPr>
            <a:xfrm>
              <a:off x="327772" y="778109"/>
              <a:ext cx="1292599" cy="1053961"/>
            </a:xfrm>
            <a:prstGeom prst="rect">
              <a:avLst/>
            </a:prstGeom>
          </p:spPr>
        </p:pic>
        <p:sp>
          <p:nvSpPr>
            <p:cNvPr id="20" name="Tekstvak 19">
              <a:extLst>
                <a:ext uri="{FF2B5EF4-FFF2-40B4-BE49-F238E27FC236}">
                  <a16:creationId xmlns:a16="http://schemas.microsoft.com/office/drawing/2014/main" id="{FE54AAD2-F368-43D9-A1A9-881B793852A1}"/>
                </a:ext>
              </a:extLst>
            </p:cNvPr>
            <p:cNvSpPr txBox="1"/>
            <p:nvPr/>
          </p:nvSpPr>
          <p:spPr>
            <a:xfrm>
              <a:off x="446705" y="778109"/>
              <a:ext cx="1012301" cy="457389"/>
            </a:xfrm>
            <a:prstGeom prst="rect">
              <a:avLst/>
            </a:prstGeom>
            <a:noFill/>
          </p:spPr>
          <p:txBody>
            <a:bodyPr wrap="square" rtlCol="0">
              <a:spAutoFit/>
            </a:bodyPr>
            <a:lstStyle/>
            <a:p>
              <a:pPr algn="ctr"/>
              <a:r>
                <a:rPr lang="nl-NL" sz="3600" b="1" dirty="0">
                  <a:latin typeface="Druk Wide Medium"/>
                </a:rPr>
                <a:t>3.659</a:t>
              </a:r>
              <a:endParaRPr lang="nl-NL" b="1" dirty="0">
                <a:latin typeface="Druk Wide Medium"/>
              </a:endParaRPr>
            </a:p>
          </p:txBody>
        </p:sp>
        <p:sp>
          <p:nvSpPr>
            <p:cNvPr id="21" name="Tekstvak 20">
              <a:extLst>
                <a:ext uri="{FF2B5EF4-FFF2-40B4-BE49-F238E27FC236}">
                  <a16:creationId xmlns:a16="http://schemas.microsoft.com/office/drawing/2014/main" id="{7E44A6E6-CD72-47B6-978F-A74383B9F64B}"/>
                </a:ext>
              </a:extLst>
            </p:cNvPr>
            <p:cNvSpPr txBox="1"/>
            <p:nvPr/>
          </p:nvSpPr>
          <p:spPr>
            <a:xfrm>
              <a:off x="390826" y="1184575"/>
              <a:ext cx="1135415" cy="326707"/>
            </a:xfrm>
            <a:prstGeom prst="rect">
              <a:avLst/>
            </a:prstGeom>
            <a:noFill/>
          </p:spPr>
          <p:txBody>
            <a:bodyPr wrap="square" rtlCol="0">
              <a:spAutoFit/>
            </a:bodyPr>
            <a:lstStyle/>
            <a:p>
              <a:r>
                <a:rPr lang="nl-NL" sz="1200" b="1" dirty="0">
                  <a:latin typeface="Druk Wide Medium"/>
                </a:rPr>
                <a:t>Kinderen</a:t>
              </a:r>
              <a:r>
                <a:rPr lang="nl-NL" sz="1200" dirty="0">
                  <a:latin typeface="Druk Wide Medium"/>
                </a:rPr>
                <a:t> kregen in 2019 de kans om te </a:t>
              </a:r>
              <a:r>
                <a:rPr lang="nl-NL" sz="1200" b="1" dirty="0">
                  <a:latin typeface="Druk Wide Medium"/>
                </a:rPr>
                <a:t>sporten</a:t>
              </a:r>
            </a:p>
          </p:txBody>
        </p:sp>
      </p:grpSp>
      <p:grpSp>
        <p:nvGrpSpPr>
          <p:cNvPr id="55" name="Groep 54">
            <a:extLst>
              <a:ext uri="{FF2B5EF4-FFF2-40B4-BE49-F238E27FC236}">
                <a16:creationId xmlns:a16="http://schemas.microsoft.com/office/drawing/2014/main" id="{580BA9A3-1783-4440-91AF-64F45DF71A2F}"/>
              </a:ext>
            </a:extLst>
          </p:cNvPr>
          <p:cNvGrpSpPr/>
          <p:nvPr/>
        </p:nvGrpSpPr>
        <p:grpSpPr>
          <a:xfrm>
            <a:off x="4855488" y="2224443"/>
            <a:ext cx="2058346" cy="1604407"/>
            <a:chOff x="324643" y="1967389"/>
            <a:chExt cx="1256423" cy="1135392"/>
          </a:xfrm>
        </p:grpSpPr>
        <p:pic>
          <p:nvPicPr>
            <p:cNvPr id="23" name="Afbeelding 22">
              <a:extLst>
                <a:ext uri="{FF2B5EF4-FFF2-40B4-BE49-F238E27FC236}">
                  <a16:creationId xmlns:a16="http://schemas.microsoft.com/office/drawing/2014/main" id="{F2390E01-E673-4686-8E2B-184C0B39A2A3}"/>
                </a:ext>
              </a:extLst>
            </p:cNvPr>
            <p:cNvPicPr>
              <a:picLocks noChangeAspect="1"/>
            </p:cNvPicPr>
            <p:nvPr/>
          </p:nvPicPr>
          <p:blipFill>
            <a:blip r:embed="rId5"/>
            <a:stretch>
              <a:fillRect/>
            </a:stretch>
          </p:blipFill>
          <p:spPr>
            <a:xfrm>
              <a:off x="324643" y="1967389"/>
              <a:ext cx="1256423" cy="1135392"/>
            </a:xfrm>
            <a:prstGeom prst="rect">
              <a:avLst/>
            </a:prstGeom>
          </p:spPr>
        </p:pic>
        <p:grpSp>
          <p:nvGrpSpPr>
            <p:cNvPr id="54" name="Groep 53">
              <a:extLst>
                <a:ext uri="{FF2B5EF4-FFF2-40B4-BE49-F238E27FC236}">
                  <a16:creationId xmlns:a16="http://schemas.microsoft.com/office/drawing/2014/main" id="{590975DF-5D3C-4E03-8B93-6C5F177505FE}"/>
                </a:ext>
              </a:extLst>
            </p:cNvPr>
            <p:cNvGrpSpPr/>
            <p:nvPr/>
          </p:nvGrpSpPr>
          <p:grpSpPr>
            <a:xfrm>
              <a:off x="381785" y="2004333"/>
              <a:ext cx="1171350" cy="828193"/>
              <a:chOff x="381785" y="2004333"/>
              <a:chExt cx="1171350" cy="828193"/>
            </a:xfrm>
          </p:grpSpPr>
          <p:sp>
            <p:nvSpPr>
              <p:cNvPr id="24" name="Tekstvak 23">
                <a:extLst>
                  <a:ext uri="{FF2B5EF4-FFF2-40B4-BE49-F238E27FC236}">
                    <a16:creationId xmlns:a16="http://schemas.microsoft.com/office/drawing/2014/main" id="{09B5C32C-EB9C-4854-BEA6-702EFB64AA4A}"/>
                  </a:ext>
                </a:extLst>
              </p:cNvPr>
              <p:cNvSpPr txBox="1"/>
              <p:nvPr/>
            </p:nvSpPr>
            <p:spPr>
              <a:xfrm>
                <a:off x="446704" y="2004333"/>
                <a:ext cx="1012301" cy="457390"/>
              </a:xfrm>
              <a:prstGeom prst="rect">
                <a:avLst/>
              </a:prstGeom>
              <a:noFill/>
            </p:spPr>
            <p:txBody>
              <a:bodyPr wrap="square" rtlCol="0">
                <a:spAutoFit/>
              </a:bodyPr>
              <a:lstStyle/>
              <a:p>
                <a:pPr algn="ctr"/>
                <a:r>
                  <a:rPr lang="nl-NL" sz="3600" b="1" dirty="0">
                    <a:latin typeface="Druk Wide Medium"/>
                  </a:rPr>
                  <a:t>1.045</a:t>
                </a:r>
                <a:endParaRPr lang="nl-NL" sz="2400" b="1" dirty="0">
                  <a:latin typeface="Druk Wide Medium"/>
                </a:endParaRPr>
              </a:p>
            </p:txBody>
          </p:sp>
          <p:sp>
            <p:nvSpPr>
              <p:cNvPr id="25" name="Tekstvak 24">
                <a:extLst>
                  <a:ext uri="{FF2B5EF4-FFF2-40B4-BE49-F238E27FC236}">
                    <a16:creationId xmlns:a16="http://schemas.microsoft.com/office/drawing/2014/main" id="{7435A5CD-8564-4D6C-BB08-0C3D898C1FFF}"/>
                  </a:ext>
                </a:extLst>
              </p:cNvPr>
              <p:cNvSpPr txBox="1"/>
              <p:nvPr/>
            </p:nvSpPr>
            <p:spPr>
              <a:xfrm>
                <a:off x="381785" y="2375136"/>
                <a:ext cx="1171350" cy="457390"/>
              </a:xfrm>
              <a:prstGeom prst="rect">
                <a:avLst/>
              </a:prstGeom>
              <a:noFill/>
            </p:spPr>
            <p:txBody>
              <a:bodyPr wrap="square" rtlCol="0">
                <a:spAutoFit/>
              </a:bodyPr>
              <a:lstStyle/>
              <a:p>
                <a:r>
                  <a:rPr lang="nl-NL" sz="1200" b="1" dirty="0">
                    <a:latin typeface="Druk Wide Medium"/>
                  </a:rPr>
                  <a:t>Kinderen</a:t>
                </a:r>
                <a:r>
                  <a:rPr lang="nl-NL" sz="1200" dirty="0">
                    <a:latin typeface="Druk Wide Medium"/>
                  </a:rPr>
                  <a:t> kregen in 2019 de kans om te </a:t>
                </a:r>
                <a:r>
                  <a:rPr lang="nl-NL" sz="1200" b="1" dirty="0">
                    <a:latin typeface="Druk Wide Medium"/>
                  </a:rPr>
                  <a:t>dansen, muziek te maken, schilderen…</a:t>
                </a:r>
              </a:p>
            </p:txBody>
          </p:sp>
        </p:grpSp>
      </p:grpSp>
      <p:grpSp>
        <p:nvGrpSpPr>
          <p:cNvPr id="52" name="Groep 51">
            <a:extLst>
              <a:ext uri="{FF2B5EF4-FFF2-40B4-BE49-F238E27FC236}">
                <a16:creationId xmlns:a16="http://schemas.microsoft.com/office/drawing/2014/main" id="{56C1BCB8-9C83-434C-9043-A54A988A8AC2}"/>
              </a:ext>
            </a:extLst>
          </p:cNvPr>
          <p:cNvGrpSpPr/>
          <p:nvPr/>
        </p:nvGrpSpPr>
        <p:grpSpPr>
          <a:xfrm>
            <a:off x="7363578" y="1584794"/>
            <a:ext cx="1333717" cy="1215831"/>
            <a:chOff x="1972944" y="795184"/>
            <a:chExt cx="1333717" cy="1215831"/>
          </a:xfrm>
        </p:grpSpPr>
        <p:pic>
          <p:nvPicPr>
            <p:cNvPr id="29" name="Afbeelding 28">
              <a:extLst>
                <a:ext uri="{FF2B5EF4-FFF2-40B4-BE49-F238E27FC236}">
                  <a16:creationId xmlns:a16="http://schemas.microsoft.com/office/drawing/2014/main" id="{D807423A-F520-4DCA-9DB5-BFD42581997A}"/>
                </a:ext>
              </a:extLst>
            </p:cNvPr>
            <p:cNvPicPr>
              <a:picLocks noChangeAspect="1"/>
            </p:cNvPicPr>
            <p:nvPr/>
          </p:nvPicPr>
          <p:blipFill>
            <a:blip r:embed="rId6"/>
            <a:stretch>
              <a:fillRect/>
            </a:stretch>
          </p:blipFill>
          <p:spPr>
            <a:xfrm>
              <a:off x="1972944" y="818660"/>
              <a:ext cx="1333717" cy="1192355"/>
            </a:xfrm>
            <a:prstGeom prst="rect">
              <a:avLst/>
            </a:prstGeom>
          </p:spPr>
        </p:pic>
        <p:sp>
          <p:nvSpPr>
            <p:cNvPr id="30" name="Tekstvak 29">
              <a:extLst>
                <a:ext uri="{FF2B5EF4-FFF2-40B4-BE49-F238E27FC236}">
                  <a16:creationId xmlns:a16="http://schemas.microsoft.com/office/drawing/2014/main" id="{18882274-8163-430A-8EA4-FB1524738331}"/>
                </a:ext>
              </a:extLst>
            </p:cNvPr>
            <p:cNvSpPr txBox="1"/>
            <p:nvPr/>
          </p:nvSpPr>
          <p:spPr>
            <a:xfrm>
              <a:off x="2107415" y="795184"/>
              <a:ext cx="1012301" cy="800219"/>
            </a:xfrm>
            <a:prstGeom prst="rect">
              <a:avLst/>
            </a:prstGeom>
            <a:noFill/>
          </p:spPr>
          <p:txBody>
            <a:bodyPr wrap="square" rtlCol="0">
              <a:spAutoFit/>
            </a:bodyPr>
            <a:lstStyle/>
            <a:p>
              <a:pPr algn="ctr"/>
              <a:r>
                <a:rPr lang="nl-NL" sz="2800" b="1" dirty="0">
                  <a:latin typeface="Druk Wide Medium"/>
                </a:rPr>
                <a:t>680</a:t>
              </a:r>
            </a:p>
            <a:p>
              <a:pPr algn="ctr"/>
              <a:endParaRPr lang="nl-NL" b="1" dirty="0">
                <a:latin typeface="Druk Wide Medium"/>
              </a:endParaRPr>
            </a:p>
          </p:txBody>
        </p:sp>
        <p:sp>
          <p:nvSpPr>
            <p:cNvPr id="31" name="Tekstvak 30">
              <a:extLst>
                <a:ext uri="{FF2B5EF4-FFF2-40B4-BE49-F238E27FC236}">
                  <a16:creationId xmlns:a16="http://schemas.microsoft.com/office/drawing/2014/main" id="{AAF124C3-A2F4-4EB3-AF51-DCB30D52FF4C}"/>
                </a:ext>
              </a:extLst>
            </p:cNvPr>
            <p:cNvSpPr txBox="1"/>
            <p:nvPr/>
          </p:nvSpPr>
          <p:spPr>
            <a:xfrm>
              <a:off x="2076339" y="1250375"/>
              <a:ext cx="1135415" cy="646331"/>
            </a:xfrm>
            <a:prstGeom prst="rect">
              <a:avLst/>
            </a:prstGeom>
            <a:noFill/>
          </p:spPr>
          <p:txBody>
            <a:bodyPr wrap="square" rtlCol="0">
              <a:spAutoFit/>
            </a:bodyPr>
            <a:lstStyle/>
            <a:p>
              <a:r>
                <a:rPr lang="nl-NL" sz="900" b="1" dirty="0">
                  <a:latin typeface="Druk Wide Medium"/>
                </a:rPr>
                <a:t>Aanbieders</a:t>
              </a:r>
              <a:r>
                <a:rPr lang="nl-NL" sz="900" dirty="0">
                  <a:latin typeface="Druk Wide Medium"/>
                </a:rPr>
                <a:t> werkten samen met het Jeugdfonds</a:t>
              </a:r>
            </a:p>
            <a:p>
              <a:endParaRPr lang="nl-NL" sz="900" b="1" dirty="0">
                <a:latin typeface="Druk Wide Medium"/>
              </a:endParaRPr>
            </a:p>
          </p:txBody>
        </p:sp>
      </p:grpSp>
      <p:grpSp>
        <p:nvGrpSpPr>
          <p:cNvPr id="50" name="Groep 49">
            <a:extLst>
              <a:ext uri="{FF2B5EF4-FFF2-40B4-BE49-F238E27FC236}">
                <a16:creationId xmlns:a16="http://schemas.microsoft.com/office/drawing/2014/main" id="{419B64AC-ED5B-4C22-9B3F-C9B40F8F07DA}"/>
              </a:ext>
            </a:extLst>
          </p:cNvPr>
          <p:cNvGrpSpPr/>
          <p:nvPr/>
        </p:nvGrpSpPr>
        <p:grpSpPr>
          <a:xfrm>
            <a:off x="7287062" y="410464"/>
            <a:ext cx="1410233" cy="1017483"/>
            <a:chOff x="1972944" y="2085298"/>
            <a:chExt cx="1410233" cy="1017483"/>
          </a:xfrm>
        </p:grpSpPr>
        <p:pic>
          <p:nvPicPr>
            <p:cNvPr id="39" name="Afbeelding 38">
              <a:extLst>
                <a:ext uri="{FF2B5EF4-FFF2-40B4-BE49-F238E27FC236}">
                  <a16:creationId xmlns:a16="http://schemas.microsoft.com/office/drawing/2014/main" id="{2E0A93EE-505F-40F8-94BA-EFC578DDF7AF}"/>
                </a:ext>
              </a:extLst>
            </p:cNvPr>
            <p:cNvPicPr>
              <a:picLocks noChangeAspect="1"/>
            </p:cNvPicPr>
            <p:nvPr/>
          </p:nvPicPr>
          <p:blipFill>
            <a:blip r:embed="rId7"/>
            <a:stretch>
              <a:fillRect/>
            </a:stretch>
          </p:blipFill>
          <p:spPr>
            <a:xfrm>
              <a:off x="1972944" y="2088179"/>
              <a:ext cx="1410233" cy="1014602"/>
            </a:xfrm>
            <a:prstGeom prst="rect">
              <a:avLst/>
            </a:prstGeom>
          </p:spPr>
        </p:pic>
        <p:sp>
          <p:nvSpPr>
            <p:cNvPr id="40" name="Tekstvak 39">
              <a:extLst>
                <a:ext uri="{FF2B5EF4-FFF2-40B4-BE49-F238E27FC236}">
                  <a16:creationId xmlns:a16="http://schemas.microsoft.com/office/drawing/2014/main" id="{E0A8BE0E-B548-484D-BB69-BA684234346D}"/>
                </a:ext>
              </a:extLst>
            </p:cNvPr>
            <p:cNvSpPr txBox="1"/>
            <p:nvPr/>
          </p:nvSpPr>
          <p:spPr>
            <a:xfrm>
              <a:off x="2171909" y="2085298"/>
              <a:ext cx="1012301" cy="523220"/>
            </a:xfrm>
            <a:prstGeom prst="rect">
              <a:avLst/>
            </a:prstGeom>
            <a:noFill/>
          </p:spPr>
          <p:txBody>
            <a:bodyPr wrap="square" rtlCol="0">
              <a:spAutoFit/>
            </a:bodyPr>
            <a:lstStyle/>
            <a:p>
              <a:pPr algn="ctr"/>
              <a:r>
                <a:rPr lang="nl-NL" sz="2800" b="1" dirty="0">
                  <a:latin typeface="Druk Wide Medium"/>
                </a:rPr>
                <a:t>707</a:t>
              </a:r>
              <a:endParaRPr lang="nl-NL" b="1" dirty="0">
                <a:latin typeface="Druk Wide Medium"/>
              </a:endParaRPr>
            </a:p>
          </p:txBody>
        </p:sp>
        <p:sp>
          <p:nvSpPr>
            <p:cNvPr id="41" name="Tekstvak 40">
              <a:extLst>
                <a:ext uri="{FF2B5EF4-FFF2-40B4-BE49-F238E27FC236}">
                  <a16:creationId xmlns:a16="http://schemas.microsoft.com/office/drawing/2014/main" id="{F37860BC-5FAB-4249-B293-1EDCDBF736A7}"/>
                </a:ext>
              </a:extLst>
            </p:cNvPr>
            <p:cNvSpPr txBox="1"/>
            <p:nvPr/>
          </p:nvSpPr>
          <p:spPr>
            <a:xfrm>
              <a:off x="2076339" y="2516606"/>
              <a:ext cx="1169427" cy="369332"/>
            </a:xfrm>
            <a:prstGeom prst="rect">
              <a:avLst/>
            </a:prstGeom>
            <a:noFill/>
          </p:spPr>
          <p:txBody>
            <a:bodyPr wrap="square" rtlCol="0">
              <a:spAutoFit/>
            </a:bodyPr>
            <a:lstStyle/>
            <a:p>
              <a:r>
                <a:rPr lang="nl-NL" sz="900" b="1" dirty="0">
                  <a:latin typeface="Druk Wide Medium"/>
                </a:rPr>
                <a:t>Intermediairs </a:t>
              </a:r>
              <a:r>
                <a:rPr lang="nl-NL" sz="900" dirty="0">
                  <a:latin typeface="Druk Wide Medium"/>
                </a:rPr>
                <a:t>zetten zich vrijwillig in</a:t>
              </a:r>
              <a:endParaRPr lang="nl-NL" sz="900" b="1" dirty="0">
                <a:latin typeface="Druk Wide Medium"/>
              </a:endParaRPr>
            </a:p>
          </p:txBody>
        </p:sp>
      </p:grpSp>
      <p:grpSp>
        <p:nvGrpSpPr>
          <p:cNvPr id="51" name="Groep 50">
            <a:extLst>
              <a:ext uri="{FF2B5EF4-FFF2-40B4-BE49-F238E27FC236}">
                <a16:creationId xmlns:a16="http://schemas.microsoft.com/office/drawing/2014/main" id="{8E58FCCE-82B0-4E85-83FF-CC4DC6B29ED9}"/>
              </a:ext>
            </a:extLst>
          </p:cNvPr>
          <p:cNvGrpSpPr/>
          <p:nvPr/>
        </p:nvGrpSpPr>
        <p:grpSpPr>
          <a:xfrm>
            <a:off x="7337340" y="2922979"/>
            <a:ext cx="1333717" cy="1229712"/>
            <a:chOff x="3474553" y="2346908"/>
            <a:chExt cx="1333717" cy="1229712"/>
          </a:xfrm>
        </p:grpSpPr>
        <p:pic>
          <p:nvPicPr>
            <p:cNvPr id="43" name="Afbeelding 42">
              <a:extLst>
                <a:ext uri="{FF2B5EF4-FFF2-40B4-BE49-F238E27FC236}">
                  <a16:creationId xmlns:a16="http://schemas.microsoft.com/office/drawing/2014/main" id="{D1ED644B-D54E-4496-9BBB-41E1E117085D}"/>
                </a:ext>
              </a:extLst>
            </p:cNvPr>
            <p:cNvPicPr>
              <a:picLocks noChangeAspect="1"/>
            </p:cNvPicPr>
            <p:nvPr/>
          </p:nvPicPr>
          <p:blipFill>
            <a:blip r:embed="rId8"/>
            <a:stretch>
              <a:fillRect/>
            </a:stretch>
          </p:blipFill>
          <p:spPr>
            <a:xfrm>
              <a:off x="3474553" y="2346908"/>
              <a:ext cx="1333717" cy="1229712"/>
            </a:xfrm>
            <a:prstGeom prst="rect">
              <a:avLst/>
            </a:prstGeom>
          </p:spPr>
        </p:pic>
        <p:sp>
          <p:nvSpPr>
            <p:cNvPr id="48" name="Tekstvak 47">
              <a:extLst>
                <a:ext uri="{FF2B5EF4-FFF2-40B4-BE49-F238E27FC236}">
                  <a16:creationId xmlns:a16="http://schemas.microsoft.com/office/drawing/2014/main" id="{5BCC71D9-9BAD-4E6D-BAE6-80E4244805B7}"/>
                </a:ext>
              </a:extLst>
            </p:cNvPr>
            <p:cNvSpPr txBox="1"/>
            <p:nvPr/>
          </p:nvSpPr>
          <p:spPr>
            <a:xfrm>
              <a:off x="3635260" y="2359765"/>
              <a:ext cx="1012301" cy="800219"/>
            </a:xfrm>
            <a:prstGeom prst="rect">
              <a:avLst/>
            </a:prstGeom>
            <a:noFill/>
          </p:spPr>
          <p:txBody>
            <a:bodyPr wrap="square" rtlCol="0">
              <a:spAutoFit/>
            </a:bodyPr>
            <a:lstStyle/>
            <a:p>
              <a:pPr algn="ctr"/>
              <a:r>
                <a:rPr lang="nl-NL" sz="2800" b="1" dirty="0">
                  <a:latin typeface="Druk Wide Medium"/>
                </a:rPr>
                <a:t>17</a:t>
              </a:r>
            </a:p>
            <a:p>
              <a:pPr algn="ctr"/>
              <a:endParaRPr lang="nl-NL" b="1" dirty="0">
                <a:latin typeface="Druk Wide Medium"/>
              </a:endParaRPr>
            </a:p>
          </p:txBody>
        </p:sp>
        <p:sp>
          <p:nvSpPr>
            <p:cNvPr id="49" name="Tekstvak 48">
              <a:extLst>
                <a:ext uri="{FF2B5EF4-FFF2-40B4-BE49-F238E27FC236}">
                  <a16:creationId xmlns:a16="http://schemas.microsoft.com/office/drawing/2014/main" id="{5D76137F-F2CF-4A01-A9FF-0C6E8D8E9BA2}"/>
                </a:ext>
              </a:extLst>
            </p:cNvPr>
            <p:cNvSpPr txBox="1"/>
            <p:nvPr/>
          </p:nvSpPr>
          <p:spPr>
            <a:xfrm>
              <a:off x="3556696" y="2814544"/>
              <a:ext cx="1169427" cy="646331"/>
            </a:xfrm>
            <a:prstGeom prst="rect">
              <a:avLst/>
            </a:prstGeom>
            <a:noFill/>
          </p:spPr>
          <p:txBody>
            <a:bodyPr wrap="square" rtlCol="0">
              <a:spAutoFit/>
            </a:bodyPr>
            <a:lstStyle/>
            <a:p>
              <a:r>
                <a:rPr lang="nl-NL" sz="900" b="1" dirty="0">
                  <a:latin typeface="Druk Wide Medium"/>
                </a:rPr>
                <a:t>Gemeenten </a:t>
              </a:r>
              <a:r>
                <a:rPr lang="nl-NL" sz="900" dirty="0">
                  <a:latin typeface="Druk Wide Medium"/>
                </a:rPr>
                <a:t>zijn aangesloten bij het Jeugdfonds</a:t>
              </a:r>
            </a:p>
            <a:p>
              <a:endParaRPr lang="nl-NL" sz="900" b="1" dirty="0">
                <a:latin typeface="Druk Wide Medium"/>
              </a:endParaRPr>
            </a:p>
          </p:txBody>
        </p:sp>
      </p:grpSp>
      <p:pic>
        <p:nvPicPr>
          <p:cNvPr id="61" name="Afbeelding 60">
            <a:extLst>
              <a:ext uri="{FF2B5EF4-FFF2-40B4-BE49-F238E27FC236}">
                <a16:creationId xmlns:a16="http://schemas.microsoft.com/office/drawing/2014/main" id="{923BD036-B186-438B-816A-CDD87ADA7684}"/>
              </a:ext>
            </a:extLst>
          </p:cNvPr>
          <p:cNvPicPr>
            <a:picLocks noChangeAspect="1"/>
          </p:cNvPicPr>
          <p:nvPr/>
        </p:nvPicPr>
        <p:blipFill>
          <a:blip r:embed="rId9"/>
          <a:stretch>
            <a:fillRect/>
          </a:stretch>
        </p:blipFill>
        <p:spPr>
          <a:xfrm>
            <a:off x="976704" y="2107812"/>
            <a:ext cx="2941091" cy="2055873"/>
          </a:xfrm>
          <a:prstGeom prst="rect">
            <a:avLst/>
          </a:prstGeom>
        </p:spPr>
      </p:pic>
      <p:pic>
        <p:nvPicPr>
          <p:cNvPr id="3" name="Afbeelding 2">
            <a:extLst>
              <a:ext uri="{FF2B5EF4-FFF2-40B4-BE49-F238E27FC236}">
                <a16:creationId xmlns:a16="http://schemas.microsoft.com/office/drawing/2014/main" id="{01A8306F-4D48-46B3-9859-D163F4F89D03}"/>
              </a:ext>
            </a:extLst>
          </p:cNvPr>
          <p:cNvPicPr>
            <a:picLocks noChangeAspect="1"/>
          </p:cNvPicPr>
          <p:nvPr/>
        </p:nvPicPr>
        <p:blipFill>
          <a:blip r:embed="rId10"/>
          <a:stretch>
            <a:fillRect/>
          </a:stretch>
        </p:blipFill>
        <p:spPr>
          <a:xfrm>
            <a:off x="645672" y="841772"/>
            <a:ext cx="3502085" cy="1111068"/>
          </a:xfrm>
          <a:prstGeom prst="rect">
            <a:avLst/>
          </a:prstGeom>
        </p:spPr>
      </p:pic>
    </p:spTree>
    <p:extLst>
      <p:ext uri="{BB962C8B-B14F-4D97-AF65-F5344CB8AC3E}">
        <p14:creationId xmlns:p14="http://schemas.microsoft.com/office/powerpoint/2010/main" val="358748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14495" y="0"/>
            <a:ext cx="9158496" cy="957676"/>
          </a:xfrm>
          <a:prstGeom prst="rect">
            <a:avLst/>
          </a:prstGeom>
          <a:solidFill>
            <a:srgbClr val="FFC800"/>
          </a:solidFill>
        </p:spPr>
        <p:txBody>
          <a:bodyPr/>
          <a:lstStyle/>
          <a:p>
            <a:endParaRPr lang="nl-NL" dirty="0"/>
          </a:p>
          <a:p>
            <a:r>
              <a:rPr lang="nl-NL" sz="4000" dirty="0"/>
              <a:t>Rol van de intermediair</a:t>
            </a:r>
          </a:p>
        </p:txBody>
      </p:sp>
      <p:sp>
        <p:nvSpPr>
          <p:cNvPr id="6" name="TextBox 6"/>
          <p:cNvSpPr txBox="1"/>
          <p:nvPr/>
        </p:nvSpPr>
        <p:spPr>
          <a:xfrm>
            <a:off x="504411" y="356292"/>
            <a:ext cx="7764301" cy="1527213"/>
          </a:xfrm>
          <a:prstGeom prst="rect">
            <a:avLst/>
          </a:prstGeom>
        </p:spPr>
        <p:txBody>
          <a:bodyPr wrap="square" lIns="0" tIns="0" rIns="0" bIns="0" rtlCol="0" anchor="t">
            <a:spAutoFit/>
          </a:bodyPr>
          <a:lstStyle/>
          <a:p>
            <a:pPr>
              <a:lnSpc>
                <a:spcPts val="5940"/>
              </a:lnSpc>
              <a:spcBef>
                <a:spcPct val="0"/>
              </a:spcBef>
            </a:pPr>
            <a:endParaRPr lang="en-US" sz="6000" dirty="0">
              <a:solidFill>
                <a:srgbClr val="251D20"/>
              </a:solidFill>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sp>
        <p:nvSpPr>
          <p:cNvPr id="11" name="TextBox 4">
            <a:extLst>
              <a:ext uri="{FF2B5EF4-FFF2-40B4-BE49-F238E27FC236}">
                <a16:creationId xmlns:a16="http://schemas.microsoft.com/office/drawing/2014/main" id="{1E1481A4-8866-4A70-B253-4B276B110DB3}"/>
              </a:ext>
            </a:extLst>
          </p:cNvPr>
          <p:cNvSpPr txBox="1"/>
          <p:nvPr/>
        </p:nvSpPr>
        <p:spPr>
          <a:xfrm>
            <a:off x="143472" y="1074545"/>
            <a:ext cx="7275805" cy="1663084"/>
          </a:xfrm>
          <a:prstGeom prst="rect">
            <a:avLst/>
          </a:prstGeom>
        </p:spPr>
        <p:txBody>
          <a:bodyPr wrap="square" lIns="0" tIns="0" rIns="0" bIns="0" rtlCol="0" anchor="t">
            <a:spAutoFit/>
          </a:bodyPr>
          <a:lstStyle/>
          <a:p>
            <a:pPr marL="228600" indent="-228600">
              <a:lnSpc>
                <a:spcPts val="2240"/>
              </a:lnSpc>
              <a:buFont typeface="Arial" panose="020B0604020202020204" pitchFamily="34" charset="0"/>
              <a:buChar char="•"/>
            </a:pPr>
            <a:r>
              <a:rPr lang="nl-NL" sz="2200" b="1" dirty="0">
                <a:solidFill>
                  <a:srgbClr val="000000"/>
                </a:solidFill>
                <a:latin typeface="Druk Wide Medium"/>
              </a:rPr>
              <a:t>Als intermediair ben je:</a:t>
            </a:r>
          </a:p>
          <a:p>
            <a:pPr marL="685800" lvl="1" indent="-228600">
              <a:lnSpc>
                <a:spcPts val="2240"/>
              </a:lnSpc>
              <a:buFont typeface="Arial" panose="020B0604020202020204" pitchFamily="34" charset="0"/>
              <a:buChar char="•"/>
            </a:pPr>
            <a:r>
              <a:rPr lang="nl-NL" sz="1600" dirty="0">
                <a:solidFill>
                  <a:srgbClr val="000000"/>
                </a:solidFill>
                <a:latin typeface="Druk Wide Medium"/>
              </a:rPr>
              <a:t>betrokken bij de opvoeding, begeleiding of scholing van het kind</a:t>
            </a:r>
          </a:p>
          <a:p>
            <a:pPr marL="685800" lvl="1" indent="-228600">
              <a:lnSpc>
                <a:spcPts val="2240"/>
              </a:lnSpc>
              <a:buFont typeface="Arial" panose="020B0604020202020204" pitchFamily="34" charset="0"/>
              <a:buChar char="•"/>
            </a:pPr>
            <a:r>
              <a:rPr lang="nl-NL" sz="1600" dirty="0">
                <a:solidFill>
                  <a:srgbClr val="000000"/>
                </a:solidFill>
                <a:latin typeface="Druk Wide Medium"/>
              </a:rPr>
              <a:t>op de hoogte van de financiële situatie van het gezin </a:t>
            </a:r>
            <a:r>
              <a:rPr lang="nl-NL" sz="1400" dirty="0">
                <a:solidFill>
                  <a:srgbClr val="000000"/>
                </a:solidFill>
                <a:latin typeface="Druk Wide Medium"/>
              </a:rPr>
              <a:t>(er kan bij twijfel om een bewijs worden gevraagd)</a:t>
            </a:r>
          </a:p>
          <a:p>
            <a:pPr marL="685800" lvl="1" indent="-228600">
              <a:lnSpc>
                <a:spcPts val="2240"/>
              </a:lnSpc>
              <a:buFont typeface="Arial" panose="020B0604020202020204" pitchFamily="34" charset="0"/>
              <a:buChar char="•"/>
            </a:pPr>
            <a:r>
              <a:rPr lang="nl-NL" sz="1600" dirty="0">
                <a:solidFill>
                  <a:srgbClr val="000000"/>
                </a:solidFill>
                <a:latin typeface="Druk Wide Medium"/>
              </a:rPr>
              <a:t>op de hoogte van de lokale spelregels van het Jeugdfonds</a:t>
            </a: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pic>
        <p:nvPicPr>
          <p:cNvPr id="15" name="Afbeelding 14">
            <a:extLst>
              <a:ext uri="{FF2B5EF4-FFF2-40B4-BE49-F238E27FC236}">
                <a16:creationId xmlns:a16="http://schemas.microsoft.com/office/drawing/2014/main" id="{E7691EC1-57E1-444B-8DC1-868DB7DB6C50}"/>
              </a:ext>
            </a:extLst>
          </p:cNvPr>
          <p:cNvPicPr>
            <a:picLocks noChangeAspect="1"/>
          </p:cNvPicPr>
          <p:nvPr/>
        </p:nvPicPr>
        <p:blipFill>
          <a:blip r:embed="rId3"/>
          <a:stretch>
            <a:fillRect/>
          </a:stretch>
        </p:blipFill>
        <p:spPr>
          <a:xfrm>
            <a:off x="740808" y="2582320"/>
            <a:ext cx="3831192" cy="2209651"/>
          </a:xfrm>
          <a:prstGeom prst="rect">
            <a:avLst/>
          </a:prstGeom>
        </p:spPr>
      </p:pic>
      <p:sp>
        <p:nvSpPr>
          <p:cNvPr id="20" name="Tekstvak 19">
            <a:extLst>
              <a:ext uri="{FF2B5EF4-FFF2-40B4-BE49-F238E27FC236}">
                <a16:creationId xmlns:a16="http://schemas.microsoft.com/office/drawing/2014/main" id="{F93D135F-9E29-405C-89AD-19F3ED12E1CF}"/>
              </a:ext>
            </a:extLst>
          </p:cNvPr>
          <p:cNvSpPr txBox="1"/>
          <p:nvPr/>
        </p:nvSpPr>
        <p:spPr>
          <a:xfrm>
            <a:off x="5388096" y="3264758"/>
            <a:ext cx="3213533" cy="646331"/>
          </a:xfrm>
          <a:prstGeom prst="rect">
            <a:avLst/>
          </a:prstGeom>
          <a:noFill/>
        </p:spPr>
        <p:txBody>
          <a:bodyPr wrap="square">
            <a:spAutoFit/>
          </a:bodyPr>
          <a:lstStyle/>
          <a:p>
            <a:r>
              <a:rPr lang="nl-NL" sz="1800" dirty="0">
                <a:solidFill>
                  <a:srgbClr val="000000"/>
                </a:solidFill>
                <a:latin typeface="Druk Wide Medium"/>
                <a:hlinkClick r:id="rId4"/>
              </a:rPr>
              <a:t>www.allekinderendoenmee.nl</a:t>
            </a:r>
            <a:endParaRPr lang="nl-NL" sz="1800" dirty="0">
              <a:solidFill>
                <a:srgbClr val="000000"/>
              </a:solidFill>
              <a:latin typeface="Druk Wide Medium"/>
            </a:endParaRPr>
          </a:p>
          <a:p>
            <a:endParaRPr lang="nl-NL" dirty="0"/>
          </a:p>
        </p:txBody>
      </p:sp>
      <p:pic>
        <p:nvPicPr>
          <p:cNvPr id="12" name="Afbeelding 11">
            <a:extLst>
              <a:ext uri="{FF2B5EF4-FFF2-40B4-BE49-F238E27FC236}">
                <a16:creationId xmlns:a16="http://schemas.microsoft.com/office/drawing/2014/main" id="{E76E00B1-D89F-4FEA-9EB7-F7A6A5407670}"/>
              </a:ext>
            </a:extLst>
          </p:cNvPr>
          <p:cNvPicPr>
            <a:picLocks noChangeAspect="1"/>
          </p:cNvPicPr>
          <p:nvPr/>
        </p:nvPicPr>
        <p:blipFill>
          <a:blip r:embed="rId5"/>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38048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sp>
      </p:grpSp>
      <p:sp>
        <p:nvSpPr>
          <p:cNvPr id="4" name="AutoShape 4"/>
          <p:cNvSpPr/>
          <p:nvPr/>
        </p:nvSpPr>
        <p:spPr>
          <a:xfrm>
            <a:off x="0" y="-5648"/>
            <a:ext cx="9144000" cy="957676"/>
          </a:xfrm>
          <a:prstGeom prst="rect">
            <a:avLst/>
          </a:prstGeom>
          <a:solidFill>
            <a:srgbClr val="FFC800"/>
          </a:solidFill>
        </p:spPr>
        <p:txBody>
          <a:bodyPr/>
          <a:lstStyle/>
          <a:p>
            <a:endParaRPr lang="nl-NL" dirty="0"/>
          </a:p>
          <a:p>
            <a:r>
              <a:rPr lang="nl-NL" sz="4000" dirty="0"/>
              <a:t>Werkwijze in het kort</a:t>
            </a:r>
          </a:p>
        </p:txBody>
      </p:sp>
      <p:sp>
        <p:nvSpPr>
          <p:cNvPr id="6" name="TextBox 6"/>
          <p:cNvSpPr txBox="1"/>
          <p:nvPr/>
        </p:nvSpPr>
        <p:spPr>
          <a:xfrm>
            <a:off x="434933" y="370411"/>
            <a:ext cx="7764301" cy="1527213"/>
          </a:xfrm>
          <a:prstGeom prst="rect">
            <a:avLst/>
          </a:prstGeom>
        </p:spPr>
        <p:txBody>
          <a:bodyPr wrap="square" lIns="0" tIns="0" rIns="0" bIns="0" rtlCol="0" anchor="t">
            <a:spAutoFit/>
          </a:bodyPr>
          <a:lstStyle/>
          <a:p>
            <a:pPr>
              <a:lnSpc>
                <a:spcPts val="5940"/>
              </a:lnSpc>
              <a:spcBef>
                <a:spcPct val="0"/>
              </a:spcBef>
            </a:pPr>
            <a:endParaRPr lang="en-US" sz="5400" dirty="0">
              <a:solidFill>
                <a:srgbClr val="251D20"/>
              </a:solidFill>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pic>
        <p:nvPicPr>
          <p:cNvPr id="10" name="Tijdelijke aanduiding voor inhoud 1">
            <a:extLst>
              <a:ext uri="{FF2B5EF4-FFF2-40B4-BE49-F238E27FC236}">
                <a16:creationId xmlns:a16="http://schemas.microsoft.com/office/drawing/2014/main" id="{7E798EAF-4090-45F7-90CE-6DAC4279F327}"/>
              </a:ext>
            </a:extLst>
          </p:cNvPr>
          <p:cNvPicPr>
            <a:picLocks noChangeAspect="1"/>
          </p:cNvPicPr>
          <p:nvPr/>
        </p:nvPicPr>
        <p:blipFill>
          <a:blip r:embed="rId3"/>
          <a:stretch>
            <a:fillRect/>
          </a:stretch>
        </p:blipFill>
        <p:spPr>
          <a:xfrm>
            <a:off x="1580310" y="1398129"/>
            <a:ext cx="5524887" cy="3184628"/>
          </a:xfrm>
          <a:prstGeom prst="rect">
            <a:avLst/>
          </a:prstGeom>
        </p:spPr>
      </p:pic>
      <p:pic>
        <p:nvPicPr>
          <p:cNvPr id="9" name="Afbeelding 8">
            <a:extLst>
              <a:ext uri="{FF2B5EF4-FFF2-40B4-BE49-F238E27FC236}">
                <a16:creationId xmlns:a16="http://schemas.microsoft.com/office/drawing/2014/main" id="{A5AAF384-F1AA-46CC-ACAB-EAED8DAE22BA}"/>
              </a:ext>
            </a:extLst>
          </p:cNvPr>
          <p:cNvPicPr>
            <a:picLocks noChangeAspect="1"/>
          </p:cNvPicPr>
          <p:nvPr/>
        </p:nvPicPr>
        <p:blipFill>
          <a:blip r:embed="rId4"/>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2952518671"/>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Jeugdfonds">
      <a:dk1>
        <a:sysClr val="windowText" lastClr="000000"/>
      </a:dk1>
      <a:lt1>
        <a:sysClr val="window" lastClr="FFFFFF"/>
      </a:lt1>
      <a:dk2>
        <a:srgbClr val="44546A"/>
      </a:dk2>
      <a:lt2>
        <a:srgbClr val="E7E6E6"/>
      </a:lt2>
      <a:accent1>
        <a:srgbClr val="1453EC"/>
      </a:accent1>
      <a:accent2>
        <a:srgbClr val="FF4F24"/>
      </a:accent2>
      <a:accent3>
        <a:srgbClr val="FF80B0"/>
      </a:accent3>
      <a:accent4>
        <a:srgbClr val="FFC900"/>
      </a:accent4>
      <a:accent5>
        <a:srgbClr val="B18CEC"/>
      </a:accent5>
      <a:accent6>
        <a:srgbClr val="009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AF937C0822E4A97F0F01E4E98B538" ma:contentTypeVersion="14" ma:contentTypeDescription="Een nieuw document maken." ma:contentTypeScope="" ma:versionID="b3cdc83314a4607f6fdc2dae517349f6">
  <xsd:schema xmlns:xsd="http://www.w3.org/2001/XMLSchema" xmlns:xs="http://www.w3.org/2001/XMLSchema" xmlns:p="http://schemas.microsoft.com/office/2006/metadata/properties" xmlns:ns2="31853455-b301-465e-82ee-49d0252e94bd" xmlns:ns3="bfc42e02-474a-45a0-b67b-8bcba6b883c0" targetNamespace="http://schemas.microsoft.com/office/2006/metadata/properties" ma:root="true" ma:fieldsID="4d9ed06733b76db5200b9e9ac54de4ae" ns2:_="" ns3:_="">
    <xsd:import namespace="31853455-b301-465e-82ee-49d0252e94bd"/>
    <xsd:import namespace="bfc42e02-474a-45a0-b67b-8bcba6b883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AV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53455-b301-465e-82ee-49d0252e94bd"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c42e02-474a-45a0-b67b-8bcba6b883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AVG" ma:index="20" nillable="true" ma:displayName="AVG" ma:default="0" ma:internalName="AV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VG xmlns="bfc42e02-474a-45a0-b67b-8bcba6b883c0">false</AVG>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E6E208-8D05-4392-8345-C3E2141DB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853455-b301-465e-82ee-49d0252e94bd"/>
    <ds:schemaRef ds:uri="bfc42e02-474a-45a0-b67b-8bcba6b883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0C6B05-E386-46CE-9ED7-B8B7C9512E9B}">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31853455-b301-465e-82ee-49d0252e94bd"/>
    <ds:schemaRef ds:uri="http://purl.org/dc/terms/"/>
    <ds:schemaRef ds:uri="http://schemas.microsoft.com/office/infopath/2007/PartnerControls"/>
    <ds:schemaRef ds:uri="bfc42e02-474a-45a0-b67b-8bcba6b883c0"/>
    <ds:schemaRef ds:uri="http://www.w3.org/XML/1998/namespace"/>
  </ds:schemaRefs>
</ds:datastoreItem>
</file>

<file path=customXml/itemProps3.xml><?xml version="1.0" encoding="utf-8"?>
<ds:datastoreItem xmlns:ds="http://schemas.openxmlformats.org/officeDocument/2006/customXml" ds:itemID="{0A60CD12-EAC0-4316-B011-27C7B487D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1962</TotalTime>
  <Words>1036</Words>
  <Application>Microsoft Office PowerPoint</Application>
  <PresentationFormat>Aangepast</PresentationFormat>
  <Paragraphs>204</Paragraphs>
  <Slides>19</Slides>
  <Notes>18</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19</vt:i4>
      </vt:variant>
    </vt:vector>
  </HeadingPairs>
  <TitlesOfParts>
    <vt:vector size="25" baseType="lpstr">
      <vt:lpstr>Arial</vt:lpstr>
      <vt:lpstr>Arimo Bold</vt:lpstr>
      <vt:lpstr>Calibri</vt:lpstr>
      <vt:lpstr>Druk Wide Medium</vt:lpstr>
      <vt:lpstr>Office-thema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Querine Wegman</dc:creator>
  <cp:lastModifiedBy>Sporthuis Bunnik</cp:lastModifiedBy>
  <cp:revision>8</cp:revision>
  <dcterms:created xsi:type="dcterms:W3CDTF">2020-10-07T07:22:02Z</dcterms:created>
  <dcterms:modified xsi:type="dcterms:W3CDTF">2022-01-10T15:15:14Z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0x010100DD4AF937C0822E4A97F0F01E4E98B538</vt:lpwstr>
  </property>
</Properties>
</file>